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4" r:id="rId3"/>
    <p:sldId id="257" r:id="rId4"/>
    <p:sldId id="317" r:id="rId5"/>
    <p:sldId id="259" r:id="rId6"/>
    <p:sldId id="260" r:id="rId7"/>
    <p:sldId id="293" r:id="rId8"/>
    <p:sldId id="275" r:id="rId9"/>
    <p:sldId id="318" r:id="rId10"/>
    <p:sldId id="320" r:id="rId11"/>
    <p:sldId id="264" r:id="rId12"/>
    <p:sldId id="262" r:id="rId13"/>
    <p:sldId id="325" r:id="rId14"/>
    <p:sldId id="263" r:id="rId15"/>
    <p:sldId id="330" r:id="rId16"/>
    <p:sldId id="323" r:id="rId17"/>
    <p:sldId id="327" r:id="rId18"/>
    <p:sldId id="265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8" r:id="rId29"/>
    <p:sldId id="289" r:id="rId30"/>
    <p:sldId id="291" r:id="rId31"/>
    <p:sldId id="290" r:id="rId32"/>
    <p:sldId id="292" r:id="rId33"/>
    <p:sldId id="294" r:id="rId34"/>
    <p:sldId id="295" r:id="rId35"/>
    <p:sldId id="296" r:id="rId36"/>
    <p:sldId id="297" r:id="rId37"/>
    <p:sldId id="298" r:id="rId38"/>
    <p:sldId id="299" r:id="rId39"/>
    <p:sldId id="305" r:id="rId40"/>
    <p:sldId id="306" r:id="rId41"/>
    <p:sldId id="312" r:id="rId42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anklin Gothic Book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anklin Gothic Book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anklin Gothic Book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anklin Gothic Book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ema Uygulanmış Stil 1 - Vurgu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ema Uygulanmış Stil 1 - Vurgu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ema Uygulanmış Stil 1 - Vurgu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Stil Yok, Kılavuz Yok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Açık Stil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Tema Uygulanmış Stil 1 - Vurgu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8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752475" y="744538"/>
            <a:ext cx="10674350" cy="5349875"/>
            <a:chOff x="752858" y="744469"/>
            <a:chExt cx="10674117" cy="5349671"/>
          </a:xfrm>
        </p:grpSpPr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8152034" y="1685820"/>
              <a:ext cx="3274941" cy="4408320"/>
            </a:xfrm>
            <a:custGeom>
              <a:avLst/>
              <a:gdLst/>
              <a:ahLst/>
              <a:cxnLst>
                <a:cxn ang="0">
                  <a:pos x="8761" y="0"/>
                </a:cxn>
                <a:cxn ang="0">
                  <a:pos x="10000" y="0"/>
                </a:cxn>
                <a:cxn ang="0">
                  <a:pos x="10000" y="10000"/>
                </a:cxn>
                <a:cxn ang="0">
                  <a:pos x="0" y="10000"/>
                </a:cxn>
                <a:cxn ang="0">
                  <a:pos x="0" y="9126"/>
                </a:cxn>
                <a:cxn ang="0">
                  <a:pos x="8761" y="9127"/>
                </a:cxn>
                <a:cxn ang="0">
                  <a:pos x="8761" y="0"/>
                </a:cxn>
              </a:cxnLst>
              <a:rect l="0" t="0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tr-TR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 flipH="1" flipV="1">
              <a:off x="752858" y="744469"/>
              <a:ext cx="3274942" cy="4408319"/>
            </a:xfrm>
            <a:custGeom>
              <a:avLst/>
              <a:gdLst/>
              <a:ahLst/>
              <a:cxnLst>
                <a:cxn ang="0">
                  <a:pos x="8763" y="0"/>
                </a:cxn>
                <a:cxn ang="0">
                  <a:pos x="10002" y="0"/>
                </a:cxn>
                <a:cxn ang="0">
                  <a:pos x="10002" y="10000"/>
                </a:cxn>
                <a:cxn ang="0">
                  <a:pos x="2" y="10000"/>
                </a:cxn>
                <a:cxn ang="0">
                  <a:pos x="0" y="9125"/>
                </a:cxn>
                <a:cxn ang="0">
                  <a:pos x="8763" y="9128"/>
                </a:cxn>
                <a:cxn ang="0">
                  <a:pos x="8763" y="0"/>
                </a:cxn>
              </a:cxnLst>
              <a:rect l="0" t="0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tr-TR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752475" y="6453188"/>
            <a:ext cx="1608138" cy="40481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611D506-906E-4CA1-BC6B-4BE06ECF742B}" type="datetimeFigureOut">
              <a:rPr lang="en-US"/>
              <a:pPr>
                <a:defRPr/>
              </a:pPr>
              <a:t>9/19/2022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450" y="6453188"/>
            <a:ext cx="7023100" cy="404812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1388" y="6453188"/>
            <a:ext cx="1595437" cy="4048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2A19FD-489F-4372-93E2-DA35ADB82E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8C9F91-FE27-4D81-9029-07D9814B3D1A}" type="datetimeFigureOut">
              <a:rPr lang="en-US"/>
              <a:pPr>
                <a:defRPr/>
              </a:pPr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B0CAE7-0DF8-448F-B035-6861BFF922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3C84A2-3003-45BB-B581-238A7C4E2DB4}" type="datetimeFigureOut">
              <a:rPr lang="en-US"/>
              <a:pPr>
                <a:defRPr/>
              </a:pPr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F5014-7E5E-43E6-BF39-2C47D51DA6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DAB7A-F5F2-4D22-8EF0-91C4E6DCFFB1}" type="datetimeFigureOut">
              <a:rPr lang="en-US"/>
              <a:pPr>
                <a:defRPr/>
              </a:pPr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00FB25-1E86-4F63-8380-1CBAF00473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8151813" y="1685925"/>
            <a:ext cx="3275012" cy="4408488"/>
          </a:xfrm>
          <a:custGeom>
            <a:avLst/>
            <a:gdLst/>
            <a:ahLst/>
            <a:cxnLst>
              <a:cxn ang="0">
                <a:pos x="3614" y="0"/>
              </a:cxn>
              <a:cxn ang="0">
                <a:pos x="4125" y="0"/>
              </a:cxn>
              <a:cxn ang="0">
                <a:pos x="4125" y="5554"/>
              </a:cxn>
              <a:cxn ang="0">
                <a:pos x="0" y="5554"/>
              </a:cxn>
              <a:cxn ang="0">
                <a:pos x="0" y="5074"/>
              </a:cxn>
              <a:cxn ang="0">
                <a:pos x="3614" y="5074"/>
              </a:cxn>
              <a:cxn ang="0">
                <a:pos x="3614" y="0"/>
              </a:cxn>
            </a:cxnLst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38188" y="6453188"/>
            <a:ext cx="1622425" cy="404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92A77AA-3EAD-4A7F-B62D-086C6CA30038}" type="datetimeFigureOut">
              <a:rPr lang="en-US"/>
              <a:pPr>
                <a:defRPr/>
              </a:pPr>
              <a:t>9/19/2022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450" y="6453188"/>
            <a:ext cx="7023100" cy="404812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1388" y="6453188"/>
            <a:ext cx="1595437" cy="4048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CC7110-FCD0-47BA-B9B7-FA830E4092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A5363E-5110-4FDE-8C90-41DA998B4626}" type="datetimeFigureOut">
              <a:rPr lang="en-US"/>
              <a:pPr>
                <a:defRPr/>
              </a:pPr>
              <a:t>9/19/2022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1618AE-6DEF-41DB-BACB-B61528A1E6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8B01FB-BBC9-460D-87BE-B035AEDD8622}" type="datetimeFigureOut">
              <a:rPr lang="en-US"/>
              <a:pPr>
                <a:defRPr/>
              </a:pPr>
              <a:t>9/19/2022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814079-EA92-4A0B-BD19-5E3E7639EC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AE31E-EB9D-4701-B585-8EFBAAE4E217}" type="datetimeFigureOut">
              <a:rPr lang="en-US"/>
              <a:pPr>
                <a:defRPr/>
              </a:pPr>
              <a:t>9/19/2022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16751-A394-4BE8-9FCE-B980E7382F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00960-2222-4BDD-95BA-7FA4E75A90F7}" type="datetimeFigureOut">
              <a:rPr lang="en-US"/>
              <a:pPr>
                <a:defRPr/>
              </a:pPr>
              <a:t>9/19/2022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7943A4-16CD-4CAA-B722-38FC080C21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0"/>
            <a:ext cx="5303838" cy="6858000"/>
          </a:xfrm>
          <a:prstGeom prst="rect">
            <a:avLst/>
          </a:prstGeom>
          <a:solidFill>
            <a:schemeClr val="accent1"/>
          </a:solidFill>
          <a:ln w="34925" algn="in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5303838" y="0"/>
            <a:ext cx="228600" cy="6858000"/>
          </a:xfrm>
          <a:prstGeom prst="rect">
            <a:avLst/>
          </a:prstGeom>
          <a:solidFill>
            <a:schemeClr val="tx2"/>
          </a:solidFill>
          <a:ln w="34925" algn="in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188"/>
            <a:ext cx="1204913" cy="404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2BA77B-AF45-4C4C-95CB-FF74291B95FB}" type="datetimeFigureOut">
              <a:rPr lang="en-US"/>
              <a:pPr>
                <a:defRPr/>
              </a:pPr>
              <a:t>9/19/2022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6625" y="6453188"/>
            <a:ext cx="2373313" cy="404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775" y="6453188"/>
            <a:ext cx="1595438" cy="4048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B63B91-CC9C-4F82-BF3E-CE9BE42F2C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0"/>
            <a:ext cx="5303838" cy="6858000"/>
          </a:xfrm>
          <a:prstGeom prst="rect">
            <a:avLst/>
          </a:prstGeom>
          <a:solidFill>
            <a:schemeClr val="accent1"/>
          </a:solidFill>
          <a:ln w="34925" algn="in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5303838" y="0"/>
            <a:ext cx="228600" cy="6858000"/>
          </a:xfrm>
          <a:prstGeom prst="rect">
            <a:avLst/>
          </a:prstGeom>
          <a:solidFill>
            <a:schemeClr val="tx2"/>
          </a:solidFill>
          <a:ln w="34925" algn="in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tr-TR" noProof="0"/>
              <a:t>Resim eklemek için simgeye tıklayın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188"/>
            <a:ext cx="1204913" cy="404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9C51086C-7EB6-46B6-9584-174B5F8E24A6}" type="datetimeFigureOut">
              <a:rPr lang="en-US"/>
              <a:pPr>
                <a:defRPr/>
              </a:pPr>
              <a:t>9/19/2022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6625" y="6453188"/>
            <a:ext cx="2373313" cy="404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775" y="6453188"/>
            <a:ext cx="1595438" cy="4048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EA7F2F-6F1D-4B63-A003-75C2176D9E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1371600" y="685800"/>
            <a:ext cx="96012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smtClean="0"/>
              <a:t>Asıl başlık stilini düzenlemek için tıklayın</a:t>
            </a:r>
            <a:endParaRPr lang="en-US" smtClean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71600" y="2286000"/>
            <a:ext cx="96012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smtClean="0"/>
              <a:t>Asıl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188"/>
            <a:ext cx="1204913" cy="404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D2B3E03A-9442-450A-B507-6E621A2F7F11}" type="datetimeFigureOut">
              <a:rPr lang="en-US"/>
              <a:pPr>
                <a:defRPr/>
              </a:pPr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4013" y="6453188"/>
            <a:ext cx="6280150" cy="404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2E88688-198D-4511-993E-CE452145B2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77838" y="0"/>
            <a:ext cx="228600" cy="6858000"/>
          </a:xfrm>
          <a:prstGeom prst="rect">
            <a:avLst/>
          </a:prstGeom>
          <a:solidFill>
            <a:schemeClr val="tx2"/>
          </a:solidFill>
          <a:ln w="34925" algn="in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24" r:id="rId2"/>
    <p:sldLayoutId id="2147483732" r:id="rId3"/>
    <p:sldLayoutId id="2147483725" r:id="rId4"/>
    <p:sldLayoutId id="2147483726" r:id="rId5"/>
    <p:sldLayoutId id="2147483727" r:id="rId6"/>
    <p:sldLayoutId id="2147483728" r:id="rId7"/>
    <p:sldLayoutId id="2147483733" r:id="rId8"/>
    <p:sldLayoutId id="2147483734" r:id="rId9"/>
    <p:sldLayoutId id="2147483729" r:id="rId10"/>
    <p:sldLayoutId id="2147483730" r:id="rId11"/>
  </p:sldLayoutIdLst>
  <p:txStyles>
    <p:titleStyle>
      <a:lvl1pPr algn="l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itchFamily="34" charset="0"/>
        </a:defRPr>
      </a:lvl2pPr>
      <a:lvl3pPr algn="l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itchFamily="34" charset="0"/>
        </a:defRPr>
      </a:lvl3pPr>
      <a:lvl4pPr algn="l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itchFamily="34" charset="0"/>
        </a:defRPr>
      </a:lvl4pPr>
      <a:lvl5pPr algn="l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itchFamily="34" charset="0"/>
        </a:defRPr>
      </a:lvl5pPr>
      <a:lvl6pPr marL="457200" algn="l" rtl="0" fontAlgn="base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itchFamily="34" charset="0"/>
        </a:defRPr>
      </a:lvl6pPr>
      <a:lvl7pPr marL="914400" algn="l" rtl="0" fontAlgn="base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itchFamily="34" charset="0"/>
        </a:defRPr>
      </a:lvl7pPr>
      <a:lvl8pPr marL="1371600" algn="l" rtl="0" fontAlgn="base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itchFamily="34" charset="0"/>
        </a:defRPr>
      </a:lvl8pPr>
      <a:lvl9pPr marL="1828800" algn="l" rtl="0" fontAlgn="base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itchFamily="34" charset="0"/>
        </a:defRPr>
      </a:lvl9pPr>
    </p:titleStyle>
    <p:bodyStyle>
      <a:lvl1pPr marL="382588" indent="-382588" algn="l" rtl="0" eaLnBrk="0" fontAlgn="base" hangingPunct="0">
        <a:lnSpc>
          <a:spcPct val="94000"/>
        </a:lnSpc>
        <a:spcBef>
          <a:spcPts val="1000"/>
        </a:spcBef>
        <a:spcAft>
          <a:spcPts val="200"/>
        </a:spcAft>
        <a:buFont typeface="Franklin Gothic Book" pitchFamily="34" charset="0"/>
        <a:buChar char="■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2588" algn="l" rtl="0" eaLnBrk="0" fontAlgn="base" hangingPunct="0">
        <a:lnSpc>
          <a:spcPct val="94000"/>
        </a:lnSpc>
        <a:spcBef>
          <a:spcPts val="500"/>
        </a:spcBef>
        <a:spcAft>
          <a:spcPts val="200"/>
        </a:spcAft>
        <a:buFont typeface="Franklin Gothic Book" pitchFamily="34" charset="0"/>
        <a:buChar char="–"/>
        <a:defRPr sz="20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2588" algn="l" rtl="0" eaLnBrk="0" fontAlgn="base" hangingPunct="0">
        <a:lnSpc>
          <a:spcPct val="94000"/>
        </a:lnSpc>
        <a:spcBef>
          <a:spcPts val="500"/>
        </a:spcBef>
        <a:spcAft>
          <a:spcPts val="200"/>
        </a:spcAft>
        <a:buFont typeface="Franklin Gothic Book" pitchFamily="34" charset="0"/>
        <a:buChar char="■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2588" algn="l" rtl="0" eaLnBrk="0" fontAlgn="base" hangingPunct="0">
        <a:lnSpc>
          <a:spcPct val="94000"/>
        </a:lnSpc>
        <a:spcBef>
          <a:spcPts val="500"/>
        </a:spcBef>
        <a:spcAft>
          <a:spcPts val="200"/>
        </a:spcAft>
        <a:buFont typeface="Franklin Gothic Book" pitchFamily="34" charset="0"/>
        <a:buChar char="–"/>
        <a:defRPr sz="20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2588" algn="l" rtl="0" eaLnBrk="0" fontAlgn="base" hangingPunct="0">
        <a:lnSpc>
          <a:spcPct val="94000"/>
        </a:lnSpc>
        <a:spcBef>
          <a:spcPts val="500"/>
        </a:spcBef>
        <a:spcAft>
          <a:spcPts val="200"/>
        </a:spcAft>
        <a:buFont typeface="Franklin Gothic Book" pitchFamily="34" charset="0"/>
        <a:buChar char="■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7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55.png"/><Relationship Id="rId5" Type="http://schemas.openxmlformats.org/officeDocument/2006/relationships/image" Target="../media/image49.jpeg"/><Relationship Id="rId10" Type="http://schemas.openxmlformats.org/officeDocument/2006/relationships/image" Target="../media/image54.png"/><Relationship Id="rId4" Type="http://schemas.openxmlformats.org/officeDocument/2006/relationships/image" Target="../media/image48.jpeg"/><Relationship Id="rId9" Type="http://schemas.openxmlformats.org/officeDocument/2006/relationships/image" Target="../media/image53.jpeg"/><Relationship Id="rId1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61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9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Resim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8350" y="2055813"/>
            <a:ext cx="3727450" cy="439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Başlık 1"/>
          <p:cNvSpPr>
            <a:spLocks noGrp="1"/>
          </p:cNvSpPr>
          <p:nvPr>
            <p:ph type="ctrTitle"/>
          </p:nvPr>
        </p:nvSpPr>
        <p:spPr>
          <a:xfrm>
            <a:off x="1260475" y="1289050"/>
            <a:ext cx="9671050" cy="1066800"/>
          </a:xfrm>
        </p:spPr>
        <p:txBody>
          <a:bodyPr/>
          <a:lstStyle/>
          <a:p>
            <a:pPr eaLnBrk="1" hangingPunct="1"/>
            <a:r>
              <a:rPr lang="tr-TR" sz="4000" b="1" cap="none" smtClean="0">
                <a:latin typeface="Book Antiqua" pitchFamily="18" charset="0"/>
              </a:rPr>
              <a:t>İŞ SAĞLIĞI VE GÜVENLİĞİ EĞİTİMİ</a:t>
            </a:r>
          </a:p>
        </p:txBody>
      </p:sp>
      <p:pic>
        <p:nvPicPr>
          <p:cNvPr id="7172" name="Resim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2827338"/>
            <a:ext cx="3490913" cy="263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Resim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59750" y="2619375"/>
            <a:ext cx="2771775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İçerik Yer Tutucusu 2"/>
          <p:cNvSpPr>
            <a:spLocks noGrp="1"/>
          </p:cNvSpPr>
          <p:nvPr>
            <p:ph idx="1"/>
          </p:nvPr>
        </p:nvSpPr>
        <p:spPr>
          <a:xfrm>
            <a:off x="922338" y="1576388"/>
            <a:ext cx="9601200" cy="2571750"/>
          </a:xfrm>
        </p:spPr>
        <p:txBody>
          <a:bodyPr/>
          <a:lstStyle/>
          <a:p>
            <a:pPr eaLnBrk="1" hangingPunct="1"/>
            <a:r>
              <a:rPr lang="tr-TR" sz="2400" smtClean="0">
                <a:latin typeface="Book Antiqua" pitchFamily="18" charset="0"/>
              </a:rPr>
              <a:t>Önceden </a:t>
            </a:r>
            <a:r>
              <a:rPr lang="tr-TR" sz="2400" smtClean="0">
                <a:solidFill>
                  <a:srgbClr val="FF0000"/>
                </a:solidFill>
                <a:latin typeface="Book Antiqua" pitchFamily="18" charset="0"/>
              </a:rPr>
              <a:t>planlanmamış,</a:t>
            </a:r>
          </a:p>
          <a:p>
            <a:pPr eaLnBrk="1" hangingPunct="1"/>
            <a:r>
              <a:rPr lang="tr-TR" sz="2400" smtClean="0">
                <a:latin typeface="Book Antiqua" pitchFamily="18" charset="0"/>
              </a:rPr>
              <a:t>Çoğu kez </a:t>
            </a:r>
            <a:r>
              <a:rPr lang="tr-TR" sz="2400" smtClean="0">
                <a:solidFill>
                  <a:srgbClr val="FF0000"/>
                </a:solidFill>
                <a:latin typeface="Book Antiqua" pitchFamily="18" charset="0"/>
              </a:rPr>
              <a:t>kişisel yaralanmalara veya ölümlere,</a:t>
            </a:r>
          </a:p>
          <a:p>
            <a:pPr eaLnBrk="1" hangingPunct="1"/>
            <a:r>
              <a:rPr lang="tr-TR" sz="2400" smtClean="0">
                <a:latin typeface="Book Antiqua" pitchFamily="18" charset="0"/>
              </a:rPr>
              <a:t>Makinelerin, araç ve gereçlerin </a:t>
            </a:r>
            <a:r>
              <a:rPr lang="tr-TR" sz="2400" smtClean="0">
                <a:solidFill>
                  <a:srgbClr val="FF0000"/>
                </a:solidFill>
                <a:latin typeface="Book Antiqua" pitchFamily="18" charset="0"/>
              </a:rPr>
              <a:t>zarara uğramasına,</a:t>
            </a:r>
          </a:p>
          <a:p>
            <a:pPr eaLnBrk="1" hangingPunct="1"/>
            <a:r>
              <a:rPr lang="tr-TR" sz="2400" smtClean="0">
                <a:solidFill>
                  <a:srgbClr val="FF0000"/>
                </a:solidFill>
                <a:latin typeface="Book Antiqua" pitchFamily="18" charset="0"/>
              </a:rPr>
              <a:t> Üretimin durmasına </a:t>
            </a:r>
            <a:r>
              <a:rPr lang="tr-TR" sz="2400" smtClean="0">
                <a:latin typeface="Book Antiqua" pitchFamily="18" charset="0"/>
              </a:rPr>
              <a:t>yol açan olaylardır.</a:t>
            </a:r>
          </a:p>
        </p:txBody>
      </p:sp>
      <p:sp>
        <p:nvSpPr>
          <p:cNvPr id="28675" name="Başlık 1"/>
          <p:cNvSpPr>
            <a:spLocks noGrp="1"/>
          </p:cNvSpPr>
          <p:nvPr>
            <p:ph type="title"/>
          </p:nvPr>
        </p:nvSpPr>
        <p:spPr>
          <a:xfrm>
            <a:off x="1239838" y="328613"/>
            <a:ext cx="6645275" cy="877887"/>
          </a:xfrm>
        </p:spPr>
        <p:txBody>
          <a:bodyPr/>
          <a:lstStyle/>
          <a:p>
            <a:pPr eaLnBrk="1" hangingPunct="1"/>
            <a:r>
              <a:rPr lang="tr-TR" b="1" smtClean="0">
                <a:latin typeface="Book Antiqua" pitchFamily="18" charset="0"/>
              </a:rPr>
              <a:t>İŞ KAZASI NEDİR?</a:t>
            </a:r>
          </a:p>
        </p:txBody>
      </p:sp>
      <p:pic>
        <p:nvPicPr>
          <p:cNvPr id="28676" name="Resim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51700" y="2690813"/>
            <a:ext cx="4940300" cy="416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İçerik Yer Tutucusu 2"/>
          <p:cNvSpPr>
            <a:spLocks noGrp="1"/>
          </p:cNvSpPr>
          <p:nvPr>
            <p:ph idx="1"/>
          </p:nvPr>
        </p:nvSpPr>
        <p:spPr>
          <a:xfrm>
            <a:off x="825500" y="1296988"/>
            <a:ext cx="11366500" cy="4264025"/>
          </a:xfrm>
        </p:spPr>
        <p:txBody>
          <a:bodyPr/>
          <a:lstStyle/>
          <a:p>
            <a:pPr marL="0" defTabSz="449263" eaLnBrk="1" hangingPunct="1">
              <a:lnSpc>
                <a:spcPct val="79000"/>
              </a:lnSpc>
              <a:spcBef>
                <a:spcPct val="0"/>
              </a:spcBef>
              <a:buFont typeface="Franklin Gothic Book" pitchFamily="34" charset="0"/>
              <a:buNone/>
              <a:tabLst>
                <a:tab pos="715963" algn="l"/>
                <a:tab pos="1435100" algn="l"/>
                <a:tab pos="2154238" algn="l"/>
                <a:tab pos="2873375" algn="l"/>
                <a:tab pos="3592513" algn="l"/>
                <a:tab pos="4311650" algn="l"/>
                <a:tab pos="5030788" algn="l"/>
                <a:tab pos="5749925" algn="l"/>
                <a:tab pos="6469063" algn="l"/>
                <a:tab pos="7188200" algn="l"/>
                <a:tab pos="7907338" algn="l"/>
                <a:tab pos="8626475" algn="l"/>
                <a:tab pos="9345613" algn="l"/>
                <a:tab pos="10064750" algn="l"/>
                <a:tab pos="10783888" algn="l"/>
              </a:tabLst>
            </a:pPr>
            <a:r>
              <a:rPr lang="tr-TR" altLang="tr-TR" b="1" smtClean="0">
                <a:solidFill>
                  <a:schemeClr val="tx1"/>
                </a:solidFill>
                <a:latin typeface="Book Antiqua" pitchFamily="18" charset="0"/>
                <a:cs typeface="Calibri" pitchFamily="34" charset="0"/>
              </a:rPr>
              <a:t>5510 SAYILI SOSYAL SİGORTALAR VE GENEL SAĞLIK SİGORTASI KANUNUNA GÖRE </a:t>
            </a:r>
          </a:p>
          <a:p>
            <a:pPr marL="0" defTabSz="449263" eaLnBrk="1" hangingPunct="1">
              <a:lnSpc>
                <a:spcPct val="79000"/>
              </a:lnSpc>
              <a:spcBef>
                <a:spcPct val="0"/>
              </a:spcBef>
              <a:buFont typeface="Franklin Gothic Book" pitchFamily="34" charset="0"/>
              <a:buNone/>
              <a:tabLst>
                <a:tab pos="715963" algn="l"/>
                <a:tab pos="1435100" algn="l"/>
                <a:tab pos="2154238" algn="l"/>
                <a:tab pos="2873375" algn="l"/>
                <a:tab pos="3592513" algn="l"/>
                <a:tab pos="4311650" algn="l"/>
                <a:tab pos="5030788" algn="l"/>
                <a:tab pos="5749925" algn="l"/>
                <a:tab pos="6469063" algn="l"/>
                <a:tab pos="7188200" algn="l"/>
                <a:tab pos="7907338" algn="l"/>
                <a:tab pos="8626475" algn="l"/>
                <a:tab pos="9345613" algn="l"/>
                <a:tab pos="10064750" algn="l"/>
                <a:tab pos="10783888" algn="l"/>
              </a:tabLst>
            </a:pPr>
            <a:r>
              <a:rPr lang="tr-TR" altLang="tr-TR" b="1" smtClean="0">
                <a:solidFill>
                  <a:srgbClr val="FF0000"/>
                </a:solidFill>
                <a:latin typeface="Book Antiqua" pitchFamily="18" charset="0"/>
                <a:cs typeface="Calibri" pitchFamily="34" charset="0"/>
              </a:rPr>
              <a:t>İŞ KAZASI ;</a:t>
            </a:r>
          </a:p>
          <a:p>
            <a:pPr marL="0" defTabSz="449263" eaLnBrk="1" hangingPunct="1">
              <a:lnSpc>
                <a:spcPct val="79000"/>
              </a:lnSpc>
              <a:spcBef>
                <a:spcPct val="0"/>
              </a:spcBef>
              <a:buFont typeface="Franklin Gothic Book" pitchFamily="34" charset="0"/>
              <a:buNone/>
              <a:tabLst>
                <a:tab pos="715963" algn="l"/>
                <a:tab pos="1435100" algn="l"/>
                <a:tab pos="2154238" algn="l"/>
                <a:tab pos="2873375" algn="l"/>
                <a:tab pos="3592513" algn="l"/>
                <a:tab pos="4311650" algn="l"/>
                <a:tab pos="5030788" algn="l"/>
                <a:tab pos="5749925" algn="l"/>
                <a:tab pos="6469063" algn="l"/>
                <a:tab pos="7188200" algn="l"/>
                <a:tab pos="7907338" algn="l"/>
                <a:tab pos="8626475" algn="l"/>
                <a:tab pos="9345613" algn="l"/>
                <a:tab pos="10064750" algn="l"/>
                <a:tab pos="10783888" algn="l"/>
              </a:tabLst>
            </a:pPr>
            <a:r>
              <a:rPr lang="tr-TR" altLang="tr-TR" sz="1800" smtClean="0">
                <a:latin typeface="Book Antiqua" pitchFamily="18" charset="0"/>
                <a:cs typeface="Calibri" pitchFamily="34" charset="0"/>
              </a:rPr>
              <a:t>	</a:t>
            </a:r>
          </a:p>
          <a:p>
            <a:pPr marL="0" defTabSz="449263" eaLnBrk="1" hangingPunct="1">
              <a:lnSpc>
                <a:spcPct val="79000"/>
              </a:lnSpc>
              <a:spcBef>
                <a:spcPct val="0"/>
              </a:spcBef>
              <a:tabLst>
                <a:tab pos="715963" algn="l"/>
                <a:tab pos="1435100" algn="l"/>
                <a:tab pos="2154238" algn="l"/>
                <a:tab pos="2873375" algn="l"/>
                <a:tab pos="3592513" algn="l"/>
                <a:tab pos="4311650" algn="l"/>
                <a:tab pos="5030788" algn="l"/>
                <a:tab pos="5749925" algn="l"/>
                <a:tab pos="6469063" algn="l"/>
                <a:tab pos="7188200" algn="l"/>
                <a:tab pos="7907338" algn="l"/>
                <a:tab pos="8626475" algn="l"/>
                <a:tab pos="9345613" algn="l"/>
                <a:tab pos="10064750" algn="l"/>
                <a:tab pos="10783888" algn="l"/>
              </a:tabLst>
            </a:pPr>
            <a:r>
              <a:rPr lang="tr-TR" altLang="tr-TR" sz="1800" smtClean="0">
                <a:latin typeface="Book Antiqua" pitchFamily="18" charset="0"/>
                <a:cs typeface="Calibri" pitchFamily="34" charset="0"/>
              </a:rPr>
              <a:t>SİGORTALININ İŞ YERİNDE BULUNMASI ESNASINDA </a:t>
            </a:r>
          </a:p>
          <a:p>
            <a:pPr marL="0" defTabSz="449263" eaLnBrk="1" hangingPunct="1">
              <a:lnSpc>
                <a:spcPct val="79000"/>
              </a:lnSpc>
              <a:spcBef>
                <a:spcPct val="0"/>
              </a:spcBef>
              <a:buFont typeface="Franklin Gothic Book" pitchFamily="34" charset="0"/>
              <a:buNone/>
              <a:tabLst>
                <a:tab pos="715963" algn="l"/>
                <a:tab pos="1435100" algn="l"/>
                <a:tab pos="2154238" algn="l"/>
                <a:tab pos="2873375" algn="l"/>
                <a:tab pos="3592513" algn="l"/>
                <a:tab pos="4311650" algn="l"/>
                <a:tab pos="5030788" algn="l"/>
                <a:tab pos="5749925" algn="l"/>
                <a:tab pos="6469063" algn="l"/>
                <a:tab pos="7188200" algn="l"/>
                <a:tab pos="7907338" algn="l"/>
                <a:tab pos="8626475" algn="l"/>
                <a:tab pos="9345613" algn="l"/>
                <a:tab pos="10064750" algn="l"/>
                <a:tab pos="10783888" algn="l"/>
              </a:tabLst>
            </a:pPr>
            <a:endParaRPr lang="tr-TR" altLang="tr-TR" sz="1800" smtClean="0">
              <a:latin typeface="Book Antiqua" pitchFamily="18" charset="0"/>
              <a:cs typeface="Calibri" pitchFamily="34" charset="0"/>
            </a:endParaRPr>
          </a:p>
          <a:p>
            <a:pPr marL="0" defTabSz="449263" eaLnBrk="1" hangingPunct="1">
              <a:lnSpc>
                <a:spcPct val="79000"/>
              </a:lnSpc>
              <a:spcBef>
                <a:spcPct val="0"/>
              </a:spcBef>
              <a:tabLst>
                <a:tab pos="715963" algn="l"/>
                <a:tab pos="1435100" algn="l"/>
                <a:tab pos="2154238" algn="l"/>
                <a:tab pos="2873375" algn="l"/>
                <a:tab pos="3592513" algn="l"/>
                <a:tab pos="4311650" algn="l"/>
                <a:tab pos="5030788" algn="l"/>
                <a:tab pos="5749925" algn="l"/>
                <a:tab pos="6469063" algn="l"/>
                <a:tab pos="7188200" algn="l"/>
                <a:tab pos="7907338" algn="l"/>
                <a:tab pos="8626475" algn="l"/>
                <a:tab pos="9345613" algn="l"/>
                <a:tab pos="10064750" algn="l"/>
                <a:tab pos="10783888" algn="l"/>
              </a:tabLst>
            </a:pPr>
            <a:r>
              <a:rPr lang="tr-TR" altLang="tr-TR" sz="1800" smtClean="0">
                <a:latin typeface="Book Antiqua" pitchFamily="18" charset="0"/>
                <a:cs typeface="Calibri" pitchFamily="34" charset="0"/>
              </a:rPr>
              <a:t>İŞVEREN TARAFINDAN YÜRÜTÜLMEKTE OLAN İŞ DOLAYISI İLE</a:t>
            </a:r>
          </a:p>
          <a:p>
            <a:pPr marL="0" defTabSz="449263" eaLnBrk="1" hangingPunct="1">
              <a:lnSpc>
                <a:spcPct val="79000"/>
              </a:lnSpc>
              <a:spcBef>
                <a:spcPct val="0"/>
              </a:spcBef>
              <a:buFont typeface="Franklin Gothic Book" pitchFamily="34" charset="0"/>
              <a:buNone/>
              <a:tabLst>
                <a:tab pos="715963" algn="l"/>
                <a:tab pos="1435100" algn="l"/>
                <a:tab pos="2154238" algn="l"/>
                <a:tab pos="2873375" algn="l"/>
                <a:tab pos="3592513" algn="l"/>
                <a:tab pos="4311650" algn="l"/>
                <a:tab pos="5030788" algn="l"/>
                <a:tab pos="5749925" algn="l"/>
                <a:tab pos="6469063" algn="l"/>
                <a:tab pos="7188200" algn="l"/>
                <a:tab pos="7907338" algn="l"/>
                <a:tab pos="8626475" algn="l"/>
                <a:tab pos="9345613" algn="l"/>
                <a:tab pos="10064750" algn="l"/>
                <a:tab pos="10783888" algn="l"/>
              </a:tabLst>
            </a:pPr>
            <a:endParaRPr lang="tr-TR" altLang="tr-TR" sz="1800" smtClean="0">
              <a:latin typeface="Book Antiqua" pitchFamily="18" charset="0"/>
              <a:cs typeface="Calibri" pitchFamily="34" charset="0"/>
            </a:endParaRPr>
          </a:p>
          <a:p>
            <a:pPr marL="0" defTabSz="449263" eaLnBrk="1" hangingPunct="1">
              <a:lnSpc>
                <a:spcPct val="79000"/>
              </a:lnSpc>
              <a:spcBef>
                <a:spcPct val="0"/>
              </a:spcBef>
              <a:tabLst>
                <a:tab pos="715963" algn="l"/>
                <a:tab pos="1435100" algn="l"/>
                <a:tab pos="2154238" algn="l"/>
                <a:tab pos="2873375" algn="l"/>
                <a:tab pos="3592513" algn="l"/>
                <a:tab pos="4311650" algn="l"/>
                <a:tab pos="5030788" algn="l"/>
                <a:tab pos="5749925" algn="l"/>
                <a:tab pos="6469063" algn="l"/>
                <a:tab pos="7188200" algn="l"/>
                <a:tab pos="7907338" algn="l"/>
                <a:tab pos="8626475" algn="l"/>
                <a:tab pos="9345613" algn="l"/>
                <a:tab pos="10064750" algn="l"/>
                <a:tab pos="10783888" algn="l"/>
              </a:tabLst>
            </a:pPr>
            <a:r>
              <a:rPr lang="tr-TR" altLang="tr-TR" sz="1800" smtClean="0">
                <a:latin typeface="Book Antiqua" pitchFamily="18" charset="0"/>
                <a:cs typeface="Calibri" pitchFamily="34" charset="0"/>
              </a:rPr>
              <a:t>SİGORTALININ İŞVEREN TARAFINDAN GÖREVLİ OLARAK İŞYERİ DIŞINDA BAŞKA BİR YERE GÖNDERİLMESİ NEDENİYLE ASIL İŞİ YAPMAKSIZIN GEÇEN ZAMANLARDA</a:t>
            </a:r>
          </a:p>
          <a:p>
            <a:pPr marL="0" defTabSz="449263" eaLnBrk="1" hangingPunct="1">
              <a:lnSpc>
                <a:spcPct val="79000"/>
              </a:lnSpc>
              <a:spcBef>
                <a:spcPct val="0"/>
              </a:spcBef>
              <a:buFont typeface="Franklin Gothic Book" pitchFamily="34" charset="0"/>
              <a:buNone/>
              <a:tabLst>
                <a:tab pos="715963" algn="l"/>
                <a:tab pos="1435100" algn="l"/>
                <a:tab pos="2154238" algn="l"/>
                <a:tab pos="2873375" algn="l"/>
                <a:tab pos="3592513" algn="l"/>
                <a:tab pos="4311650" algn="l"/>
                <a:tab pos="5030788" algn="l"/>
                <a:tab pos="5749925" algn="l"/>
                <a:tab pos="6469063" algn="l"/>
                <a:tab pos="7188200" algn="l"/>
                <a:tab pos="7907338" algn="l"/>
                <a:tab pos="8626475" algn="l"/>
                <a:tab pos="9345613" algn="l"/>
                <a:tab pos="10064750" algn="l"/>
                <a:tab pos="10783888" algn="l"/>
              </a:tabLst>
            </a:pPr>
            <a:endParaRPr lang="tr-TR" altLang="tr-TR" sz="1800" smtClean="0">
              <a:latin typeface="Book Antiqua" pitchFamily="18" charset="0"/>
              <a:cs typeface="Calibri" pitchFamily="34" charset="0"/>
            </a:endParaRPr>
          </a:p>
          <a:p>
            <a:pPr marL="0" defTabSz="449263" eaLnBrk="1" hangingPunct="1">
              <a:lnSpc>
                <a:spcPct val="79000"/>
              </a:lnSpc>
              <a:spcBef>
                <a:spcPct val="0"/>
              </a:spcBef>
              <a:tabLst>
                <a:tab pos="715963" algn="l"/>
                <a:tab pos="1435100" algn="l"/>
                <a:tab pos="2154238" algn="l"/>
                <a:tab pos="2873375" algn="l"/>
                <a:tab pos="3592513" algn="l"/>
                <a:tab pos="4311650" algn="l"/>
                <a:tab pos="5030788" algn="l"/>
                <a:tab pos="5749925" algn="l"/>
                <a:tab pos="6469063" algn="l"/>
                <a:tab pos="7188200" algn="l"/>
                <a:tab pos="7907338" algn="l"/>
                <a:tab pos="8626475" algn="l"/>
                <a:tab pos="9345613" algn="l"/>
                <a:tab pos="10064750" algn="l"/>
                <a:tab pos="10783888" algn="l"/>
              </a:tabLst>
            </a:pPr>
            <a:r>
              <a:rPr lang="tr-TR" altLang="tr-TR" sz="1800" smtClean="0">
                <a:latin typeface="Book Antiqua" pitchFamily="18" charset="0"/>
                <a:cs typeface="Calibri" pitchFamily="34" charset="0"/>
              </a:rPr>
              <a:t>EMZİREN KADIN SİGORTALININ ÇOCUĞUNA SÜT VERMEK İÇİN AYRILAN ZAMANLARDA</a:t>
            </a:r>
          </a:p>
          <a:p>
            <a:pPr marL="0" defTabSz="449263" eaLnBrk="1" hangingPunct="1">
              <a:lnSpc>
                <a:spcPct val="79000"/>
              </a:lnSpc>
              <a:spcBef>
                <a:spcPct val="0"/>
              </a:spcBef>
              <a:buFont typeface="Franklin Gothic Book" pitchFamily="34" charset="0"/>
              <a:buNone/>
              <a:tabLst>
                <a:tab pos="715963" algn="l"/>
                <a:tab pos="1435100" algn="l"/>
                <a:tab pos="2154238" algn="l"/>
                <a:tab pos="2873375" algn="l"/>
                <a:tab pos="3592513" algn="l"/>
                <a:tab pos="4311650" algn="l"/>
                <a:tab pos="5030788" algn="l"/>
                <a:tab pos="5749925" algn="l"/>
                <a:tab pos="6469063" algn="l"/>
                <a:tab pos="7188200" algn="l"/>
                <a:tab pos="7907338" algn="l"/>
                <a:tab pos="8626475" algn="l"/>
                <a:tab pos="9345613" algn="l"/>
                <a:tab pos="10064750" algn="l"/>
                <a:tab pos="10783888" algn="l"/>
              </a:tabLst>
            </a:pPr>
            <a:endParaRPr lang="tr-TR" altLang="tr-TR" sz="1800" smtClean="0">
              <a:latin typeface="Book Antiqua" pitchFamily="18" charset="0"/>
              <a:cs typeface="Calibri" pitchFamily="34" charset="0"/>
            </a:endParaRPr>
          </a:p>
          <a:p>
            <a:pPr marL="0" defTabSz="449263" eaLnBrk="1" hangingPunct="1">
              <a:lnSpc>
                <a:spcPct val="79000"/>
              </a:lnSpc>
              <a:spcBef>
                <a:spcPct val="0"/>
              </a:spcBef>
              <a:tabLst>
                <a:tab pos="715963" algn="l"/>
                <a:tab pos="1435100" algn="l"/>
                <a:tab pos="2154238" algn="l"/>
                <a:tab pos="2873375" algn="l"/>
                <a:tab pos="3592513" algn="l"/>
                <a:tab pos="4311650" algn="l"/>
                <a:tab pos="5030788" algn="l"/>
                <a:tab pos="5749925" algn="l"/>
                <a:tab pos="6469063" algn="l"/>
                <a:tab pos="7188200" algn="l"/>
                <a:tab pos="7907338" algn="l"/>
                <a:tab pos="8626475" algn="l"/>
                <a:tab pos="9345613" algn="l"/>
                <a:tab pos="10064750" algn="l"/>
                <a:tab pos="10783888" algn="l"/>
              </a:tabLst>
            </a:pPr>
            <a:r>
              <a:rPr lang="tr-TR" altLang="tr-TR" sz="1800" smtClean="0">
                <a:latin typeface="Book Antiqua" pitchFamily="18" charset="0"/>
                <a:cs typeface="Calibri" pitchFamily="34" charset="0"/>
              </a:rPr>
              <a:t>SİGORTALININ İŞVERENCE SAĞLANAN BİR TAŞITLA İŞİN YAPILDIĞI YERE GÖTÜRÜLÜP GETİRİLMESİ SIRASINDA</a:t>
            </a:r>
          </a:p>
          <a:p>
            <a:pPr marL="0" defTabSz="449263" eaLnBrk="1" hangingPunct="1">
              <a:lnSpc>
                <a:spcPct val="79000"/>
              </a:lnSpc>
              <a:spcBef>
                <a:spcPct val="0"/>
              </a:spcBef>
              <a:buFont typeface="Franklin Gothic Book" pitchFamily="34" charset="0"/>
              <a:buNone/>
              <a:tabLst>
                <a:tab pos="715963" algn="l"/>
                <a:tab pos="1435100" algn="l"/>
                <a:tab pos="2154238" algn="l"/>
                <a:tab pos="2873375" algn="l"/>
                <a:tab pos="3592513" algn="l"/>
                <a:tab pos="4311650" algn="l"/>
                <a:tab pos="5030788" algn="l"/>
                <a:tab pos="5749925" algn="l"/>
                <a:tab pos="6469063" algn="l"/>
                <a:tab pos="7188200" algn="l"/>
                <a:tab pos="7907338" algn="l"/>
                <a:tab pos="8626475" algn="l"/>
                <a:tab pos="9345613" algn="l"/>
                <a:tab pos="10064750" algn="l"/>
                <a:tab pos="10783888" algn="l"/>
              </a:tabLst>
            </a:pPr>
            <a:endParaRPr lang="tr-TR" sz="1800" smtClean="0">
              <a:latin typeface="Book Antiqua" pitchFamily="18" charset="0"/>
              <a:cs typeface="Calibri" pitchFamily="34" charset="0"/>
            </a:endParaRPr>
          </a:p>
          <a:p>
            <a:pPr marL="0" defTabSz="449263" eaLnBrk="1" hangingPunct="1">
              <a:lnSpc>
                <a:spcPct val="79000"/>
              </a:lnSpc>
              <a:spcBef>
                <a:spcPct val="0"/>
              </a:spcBef>
              <a:buFont typeface="Franklin Gothic Book" pitchFamily="34" charset="0"/>
              <a:buNone/>
              <a:tabLst>
                <a:tab pos="715963" algn="l"/>
                <a:tab pos="1435100" algn="l"/>
                <a:tab pos="2154238" algn="l"/>
                <a:tab pos="2873375" algn="l"/>
                <a:tab pos="3592513" algn="l"/>
                <a:tab pos="4311650" algn="l"/>
                <a:tab pos="5030788" algn="l"/>
                <a:tab pos="5749925" algn="l"/>
                <a:tab pos="6469063" algn="l"/>
                <a:tab pos="7188200" algn="l"/>
                <a:tab pos="7907338" algn="l"/>
                <a:tab pos="8626475" algn="l"/>
                <a:tab pos="9345613" algn="l"/>
                <a:tab pos="10064750" algn="l"/>
                <a:tab pos="10783888" algn="l"/>
              </a:tabLst>
            </a:pPr>
            <a:r>
              <a:rPr lang="tr-TR" smtClean="0">
                <a:latin typeface="Book Antiqua" pitchFamily="18" charset="0"/>
              </a:rPr>
              <a:t>KAZA OLAYININ MEYDANA GELMESİ HALİNDE </a:t>
            </a:r>
            <a:r>
              <a:rPr lang="tr-TR" sz="2800" b="1" smtClean="0">
                <a:solidFill>
                  <a:srgbClr val="FF0000"/>
                </a:solidFill>
                <a:latin typeface="Book Antiqua" pitchFamily="18" charset="0"/>
              </a:rPr>
              <a:t>İŞ KAZASI </a:t>
            </a:r>
            <a:r>
              <a:rPr lang="tr-TR" smtClean="0">
                <a:latin typeface="Book Antiqua" pitchFamily="18" charset="0"/>
              </a:rPr>
              <a:t>SAYILMAKTADIR.</a:t>
            </a:r>
          </a:p>
          <a:p>
            <a:pPr marL="0" defTabSz="449263" eaLnBrk="1" hangingPunct="1">
              <a:lnSpc>
                <a:spcPct val="79000"/>
              </a:lnSpc>
              <a:spcBef>
                <a:spcPct val="0"/>
              </a:spcBef>
              <a:buFont typeface="Franklin Gothic Book" pitchFamily="34" charset="0"/>
              <a:buNone/>
              <a:tabLst>
                <a:tab pos="715963" algn="l"/>
                <a:tab pos="1435100" algn="l"/>
                <a:tab pos="2154238" algn="l"/>
                <a:tab pos="2873375" algn="l"/>
                <a:tab pos="3592513" algn="l"/>
                <a:tab pos="4311650" algn="l"/>
                <a:tab pos="5030788" algn="l"/>
                <a:tab pos="5749925" algn="l"/>
                <a:tab pos="6469063" algn="l"/>
                <a:tab pos="7188200" algn="l"/>
                <a:tab pos="7907338" algn="l"/>
                <a:tab pos="8626475" algn="l"/>
                <a:tab pos="9345613" algn="l"/>
                <a:tab pos="10064750" algn="l"/>
                <a:tab pos="10783888" algn="l"/>
              </a:tabLst>
            </a:pPr>
            <a:endParaRPr lang="tr-TR" sz="1100" smtClean="0"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3106738" y="241300"/>
            <a:ext cx="6388100" cy="54292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tr-TR" sz="4000" b="1" smtClean="0">
                <a:solidFill>
                  <a:srgbClr val="FF0000"/>
                </a:solidFill>
                <a:latin typeface="Book Antiqua" pitchFamily="18" charset="0"/>
              </a:rPr>
              <a:t>NEDEN İŞ GÜVENLİĞİ ?</a:t>
            </a:r>
            <a:endParaRPr lang="tr-TR" sz="4000" smtClean="0">
              <a:solidFill>
                <a:srgbClr val="FF0000"/>
              </a:solidFill>
            </a:endParaRPr>
          </a:p>
        </p:txBody>
      </p:sp>
      <p:pic>
        <p:nvPicPr>
          <p:cNvPr id="30723" name="Resim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9950" y="1892300"/>
            <a:ext cx="2692400" cy="307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4" name="Metin kutusu 11"/>
          <p:cNvSpPr txBox="1">
            <a:spLocks noChangeArrowheads="1"/>
          </p:cNvSpPr>
          <p:nvPr/>
        </p:nvSpPr>
        <p:spPr bwMode="auto">
          <a:xfrm>
            <a:off x="760413" y="5322888"/>
            <a:ext cx="32226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 sz="2400" b="1">
                <a:latin typeface="Book Antiqua" pitchFamily="18" charset="0"/>
              </a:rPr>
              <a:t>HER </a:t>
            </a:r>
            <a:r>
              <a:rPr lang="tr-TR" sz="2400" b="1">
                <a:solidFill>
                  <a:srgbClr val="FF0000"/>
                </a:solidFill>
                <a:latin typeface="Book Antiqua" pitchFamily="18" charset="0"/>
              </a:rPr>
              <a:t>3</a:t>
            </a:r>
            <a:r>
              <a:rPr lang="tr-TR" sz="2400" b="1">
                <a:latin typeface="Book Antiqua" pitchFamily="18" charset="0"/>
              </a:rPr>
              <a:t> DAKİKADA BİR </a:t>
            </a:r>
            <a:r>
              <a:rPr lang="tr-TR" sz="2400" b="1">
                <a:solidFill>
                  <a:srgbClr val="FF0000"/>
                </a:solidFill>
                <a:latin typeface="Book Antiqua" pitchFamily="18" charset="0"/>
              </a:rPr>
              <a:t>İŞ KAZASI </a:t>
            </a:r>
            <a:r>
              <a:rPr lang="tr-TR" sz="2400" b="1">
                <a:latin typeface="Book Antiqua" pitchFamily="18" charset="0"/>
              </a:rPr>
              <a:t>GERÇEKLEŞİYOR</a:t>
            </a:r>
          </a:p>
        </p:txBody>
      </p:sp>
      <p:sp>
        <p:nvSpPr>
          <p:cNvPr id="30725" name="Metin kutusu 12"/>
          <p:cNvSpPr txBox="1">
            <a:spLocks noChangeArrowheads="1"/>
          </p:cNvSpPr>
          <p:nvPr/>
        </p:nvSpPr>
        <p:spPr bwMode="auto">
          <a:xfrm>
            <a:off x="4735513" y="5322888"/>
            <a:ext cx="31305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 sz="2400" b="1">
                <a:latin typeface="Book Antiqua" pitchFamily="18" charset="0"/>
              </a:rPr>
              <a:t>HER </a:t>
            </a:r>
            <a:r>
              <a:rPr lang="tr-TR" sz="2400" b="1">
                <a:solidFill>
                  <a:srgbClr val="FF0000"/>
                </a:solidFill>
                <a:latin typeface="Book Antiqua" pitchFamily="18" charset="0"/>
              </a:rPr>
              <a:t>90</a:t>
            </a:r>
            <a:r>
              <a:rPr lang="tr-TR" sz="2400" b="1">
                <a:latin typeface="Book Antiqua" pitchFamily="18" charset="0"/>
              </a:rPr>
              <a:t> DAKİKADA BİR KİŞİ </a:t>
            </a:r>
            <a:r>
              <a:rPr lang="tr-TR" sz="2400" b="1">
                <a:solidFill>
                  <a:srgbClr val="FF0000"/>
                </a:solidFill>
                <a:latin typeface="Book Antiqua" pitchFamily="18" charset="0"/>
              </a:rPr>
              <a:t>SAKAT </a:t>
            </a:r>
            <a:r>
              <a:rPr lang="tr-TR" sz="2400" b="1">
                <a:latin typeface="Book Antiqua" pitchFamily="18" charset="0"/>
              </a:rPr>
              <a:t>KALIYOR </a:t>
            </a:r>
          </a:p>
        </p:txBody>
      </p:sp>
      <p:sp>
        <p:nvSpPr>
          <p:cNvPr id="30726" name="Metin kutusu 13"/>
          <p:cNvSpPr txBox="1">
            <a:spLocks noChangeArrowheads="1"/>
          </p:cNvSpPr>
          <p:nvPr/>
        </p:nvSpPr>
        <p:spPr bwMode="auto">
          <a:xfrm>
            <a:off x="8618538" y="5308600"/>
            <a:ext cx="3719512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 sz="2400" b="1">
                <a:latin typeface="Book Antiqua" pitchFamily="18" charset="0"/>
              </a:rPr>
              <a:t>HER </a:t>
            </a:r>
            <a:r>
              <a:rPr lang="tr-TR" sz="2400" b="1">
                <a:solidFill>
                  <a:srgbClr val="FF0000"/>
                </a:solidFill>
                <a:latin typeface="Book Antiqua" pitchFamily="18" charset="0"/>
              </a:rPr>
              <a:t>4</a:t>
            </a:r>
            <a:r>
              <a:rPr lang="tr-TR" sz="2400" b="1">
                <a:latin typeface="Book Antiqua" pitchFamily="18" charset="0"/>
              </a:rPr>
              <a:t> SAATTE BİR KİŞİ </a:t>
            </a:r>
            <a:r>
              <a:rPr lang="tr-TR" sz="2400" b="1">
                <a:solidFill>
                  <a:srgbClr val="FF0000"/>
                </a:solidFill>
                <a:latin typeface="Book Antiqua" pitchFamily="18" charset="0"/>
              </a:rPr>
              <a:t>HAYATINI KAYBEDİYOR</a:t>
            </a:r>
          </a:p>
        </p:txBody>
      </p:sp>
      <p:sp>
        <p:nvSpPr>
          <p:cNvPr id="30727" name="İçerik Yer Tutucusu 15"/>
          <p:cNvSpPr>
            <a:spLocks noGrp="1"/>
          </p:cNvSpPr>
          <p:nvPr>
            <p:ph idx="1"/>
          </p:nvPr>
        </p:nvSpPr>
        <p:spPr>
          <a:xfrm>
            <a:off x="3983038" y="784225"/>
            <a:ext cx="4425950" cy="750888"/>
          </a:xfrm>
        </p:spPr>
        <p:txBody>
          <a:bodyPr/>
          <a:lstStyle/>
          <a:p>
            <a:pPr marL="0" indent="0" eaLnBrk="1" hangingPunct="1">
              <a:buFont typeface="Franklin Gothic Book" pitchFamily="34" charset="0"/>
              <a:buNone/>
            </a:pPr>
            <a:r>
              <a:rPr lang="tr-TR" sz="4800" b="1" smtClean="0">
                <a:latin typeface="Book Antiqua" pitchFamily="18" charset="0"/>
              </a:rPr>
              <a:t>DÜNYADA ;</a:t>
            </a:r>
          </a:p>
        </p:txBody>
      </p:sp>
      <p:pic>
        <p:nvPicPr>
          <p:cNvPr id="30728" name="Resim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30675" y="1160463"/>
            <a:ext cx="3930650" cy="393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9" name="Resim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08988" y="1535113"/>
            <a:ext cx="3386137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Başlık 1"/>
          <p:cNvSpPr>
            <a:spLocks noGrp="1"/>
          </p:cNvSpPr>
          <p:nvPr>
            <p:ph type="title"/>
          </p:nvPr>
        </p:nvSpPr>
        <p:spPr>
          <a:xfrm>
            <a:off x="1968500" y="458788"/>
            <a:ext cx="9601200" cy="758825"/>
          </a:xfrm>
        </p:spPr>
        <p:txBody>
          <a:bodyPr/>
          <a:lstStyle/>
          <a:p>
            <a:pPr eaLnBrk="1" hangingPunct="1"/>
            <a:r>
              <a:rPr lang="tr-TR" b="1" smtClean="0">
                <a:solidFill>
                  <a:srgbClr val="FF0000"/>
                </a:solidFill>
                <a:latin typeface="Book Antiqua" pitchFamily="18" charset="0"/>
              </a:rPr>
              <a:t>İŞ KAZALARI NASIL OLUŞUR?</a:t>
            </a:r>
          </a:p>
        </p:txBody>
      </p:sp>
      <p:pic>
        <p:nvPicPr>
          <p:cNvPr id="31747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700588" y="3487738"/>
            <a:ext cx="3568700" cy="3370262"/>
          </a:xfrm>
        </p:spPr>
      </p:pic>
      <p:sp>
        <p:nvSpPr>
          <p:cNvPr id="31748" name="Metin kutusu 5"/>
          <p:cNvSpPr txBox="1">
            <a:spLocks noChangeArrowheads="1"/>
          </p:cNvSpPr>
          <p:nvPr/>
        </p:nvSpPr>
        <p:spPr bwMode="auto">
          <a:xfrm>
            <a:off x="862013" y="1976438"/>
            <a:ext cx="5326062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 sz="2400" b="1" dirty="0">
                <a:latin typeface="Book Antiqua" pitchFamily="18" charset="0"/>
              </a:rPr>
              <a:t>		KİŞİSEL NEDENLER</a:t>
            </a:r>
          </a:p>
          <a:p>
            <a:pPr eaLnBrk="1" hangingPunct="1"/>
            <a:r>
              <a:rPr lang="tr-TR" sz="2400" b="1" dirty="0" smtClean="0">
                <a:latin typeface="Book Antiqua" pitchFamily="18" charset="0"/>
              </a:rPr>
              <a:t>(TEHLİKELİ </a:t>
            </a:r>
            <a:r>
              <a:rPr lang="tr-TR" sz="2400" b="1" dirty="0">
                <a:latin typeface="Book Antiqua" pitchFamily="18" charset="0"/>
              </a:rPr>
              <a:t>DAVRANIŞLAR)</a:t>
            </a:r>
          </a:p>
        </p:txBody>
      </p:sp>
      <p:sp>
        <p:nvSpPr>
          <p:cNvPr id="7" name="Dikdörtgen 6">
            <a:extLst/>
          </p:cNvPr>
          <p:cNvSpPr/>
          <p:nvPr/>
        </p:nvSpPr>
        <p:spPr>
          <a:xfrm>
            <a:off x="862013" y="1919288"/>
            <a:ext cx="4810125" cy="101441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r-TR"/>
          </a:p>
        </p:txBody>
      </p:sp>
      <p:sp>
        <p:nvSpPr>
          <p:cNvPr id="8" name="Artı İşareti 7">
            <a:extLst/>
          </p:cNvPr>
          <p:cNvSpPr/>
          <p:nvPr/>
        </p:nvSpPr>
        <p:spPr>
          <a:xfrm>
            <a:off x="5970588" y="1936750"/>
            <a:ext cx="1112837" cy="957263"/>
          </a:xfrm>
          <a:prstGeom prst="mathPlu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r-TR">
              <a:solidFill>
                <a:srgbClr val="FF0000"/>
              </a:solidFill>
            </a:endParaRPr>
          </a:p>
        </p:txBody>
      </p:sp>
      <p:sp>
        <p:nvSpPr>
          <p:cNvPr id="31751" name="Metin kutusu 8"/>
          <p:cNvSpPr txBox="1">
            <a:spLocks noChangeArrowheads="1"/>
          </p:cNvSpPr>
          <p:nvPr/>
        </p:nvSpPr>
        <p:spPr bwMode="auto">
          <a:xfrm>
            <a:off x="6784975" y="1998663"/>
            <a:ext cx="532765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tr-TR" sz="2400" b="1" dirty="0">
                <a:latin typeface="Book Antiqua" pitchFamily="18" charset="0"/>
              </a:rPr>
              <a:t>FİZİKSEL NEDENLER</a:t>
            </a:r>
          </a:p>
          <a:p>
            <a:pPr algn="ctr" eaLnBrk="1" hangingPunct="1"/>
            <a:r>
              <a:rPr lang="tr-TR" sz="2400" b="1" dirty="0" smtClean="0">
                <a:latin typeface="Book Antiqua" pitchFamily="18" charset="0"/>
              </a:rPr>
              <a:t>(TEHLİKELİ </a:t>
            </a:r>
            <a:r>
              <a:rPr lang="tr-TR" sz="2400" b="1" dirty="0">
                <a:latin typeface="Book Antiqua" pitchFamily="18" charset="0"/>
              </a:rPr>
              <a:t>DURUM)</a:t>
            </a:r>
          </a:p>
        </p:txBody>
      </p:sp>
      <p:sp>
        <p:nvSpPr>
          <p:cNvPr id="10" name="Dikdörtgen 9">
            <a:extLst/>
          </p:cNvPr>
          <p:cNvSpPr/>
          <p:nvPr/>
        </p:nvSpPr>
        <p:spPr>
          <a:xfrm>
            <a:off x="7381875" y="1941513"/>
            <a:ext cx="4187825" cy="101441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2201863" y="357188"/>
            <a:ext cx="9601200" cy="56991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tr-TR" sz="4000" b="1" smtClean="0">
                <a:latin typeface="Book Antiqua" pitchFamily="18" charset="0"/>
              </a:rPr>
              <a:t>İŞ KAZALARININ NEDENLERİ </a:t>
            </a:r>
          </a:p>
        </p:txBody>
      </p:sp>
      <p:sp>
        <p:nvSpPr>
          <p:cNvPr id="32771" name="İçerik Yer Tutucusu 2"/>
          <p:cNvSpPr>
            <a:spLocks noGrp="1"/>
          </p:cNvSpPr>
          <p:nvPr>
            <p:ph idx="1"/>
          </p:nvPr>
        </p:nvSpPr>
        <p:spPr>
          <a:xfrm>
            <a:off x="3913188" y="1011238"/>
            <a:ext cx="4660900" cy="2803525"/>
          </a:xfrm>
        </p:spPr>
        <p:txBody>
          <a:bodyPr/>
          <a:lstStyle/>
          <a:p>
            <a:pPr marL="0" indent="0" eaLnBrk="1" hangingPunct="1">
              <a:buFont typeface="Franklin Gothic Book" pitchFamily="34" charset="0"/>
              <a:buNone/>
            </a:pPr>
            <a:r>
              <a:rPr lang="tr-TR" sz="1600" b="1" dirty="0" smtClean="0">
                <a:solidFill>
                  <a:srgbClr val="FF0000"/>
                </a:solidFill>
                <a:latin typeface="Book Antiqua" pitchFamily="18" charset="0"/>
              </a:rPr>
              <a:t> A-TEHLİKELİ ŞARTLAR ( EMNİYETSİZ DURUMLAR) %10 </a:t>
            </a:r>
          </a:p>
          <a:p>
            <a:pPr marL="0" indent="0" eaLnBrk="1" hangingPunct="1"/>
            <a:r>
              <a:rPr lang="tr-TR" sz="1600" b="1" dirty="0" smtClean="0">
                <a:solidFill>
                  <a:schemeClr val="tx1"/>
                </a:solidFill>
                <a:latin typeface="Book Antiqua" pitchFamily="18" charset="0"/>
              </a:rPr>
              <a:t>ARIZALI MAKİNE VE ARAÇLAR</a:t>
            </a:r>
          </a:p>
          <a:p>
            <a:pPr marL="0" indent="0" eaLnBrk="1" hangingPunct="1"/>
            <a:r>
              <a:rPr lang="tr-TR" sz="1600" b="1" dirty="0" smtClean="0">
                <a:solidFill>
                  <a:schemeClr val="tx1"/>
                </a:solidFill>
                <a:latin typeface="Book Antiqua" pitchFamily="18" charset="0"/>
              </a:rPr>
              <a:t>DÜZENSİZ YERLEŞİM</a:t>
            </a:r>
          </a:p>
          <a:p>
            <a:pPr marL="0" indent="0" eaLnBrk="1" hangingPunct="1"/>
            <a:r>
              <a:rPr lang="tr-TR" sz="1600" b="1" dirty="0" smtClean="0">
                <a:solidFill>
                  <a:schemeClr val="tx1"/>
                </a:solidFill>
                <a:latin typeface="Book Antiqua" pitchFamily="18" charset="0"/>
              </a:rPr>
              <a:t>İŞ YERİNİN TERTİPSİZ OLMASI</a:t>
            </a:r>
          </a:p>
          <a:p>
            <a:pPr marL="0" indent="0" eaLnBrk="1" hangingPunct="1"/>
            <a:r>
              <a:rPr lang="tr-TR" sz="1600" b="1" dirty="0" smtClean="0">
                <a:solidFill>
                  <a:schemeClr val="tx1"/>
                </a:solidFill>
                <a:latin typeface="Book Antiqua" pitchFamily="18" charset="0"/>
              </a:rPr>
              <a:t>YETERSİZ AYDINLATMA</a:t>
            </a:r>
          </a:p>
          <a:p>
            <a:pPr marL="0" indent="0" eaLnBrk="1" hangingPunct="1"/>
            <a:r>
              <a:rPr lang="tr-TR" sz="1600" b="1" dirty="0" smtClean="0">
                <a:solidFill>
                  <a:schemeClr val="tx1"/>
                </a:solidFill>
                <a:latin typeface="Book Antiqua" pitchFamily="18" charset="0"/>
              </a:rPr>
              <a:t>TOZ VE GÜRÜLTÜ </a:t>
            </a:r>
          </a:p>
          <a:p>
            <a:pPr marL="0" indent="0" eaLnBrk="1" hangingPunct="1"/>
            <a:r>
              <a:rPr lang="tr-TR" sz="1600" b="1" dirty="0" smtClean="0">
                <a:solidFill>
                  <a:schemeClr val="tx1"/>
                </a:solidFill>
                <a:latin typeface="Book Antiqua" pitchFamily="18" charset="0"/>
              </a:rPr>
              <a:t>YETERSİZ HAVALANDIRMA</a:t>
            </a:r>
          </a:p>
        </p:txBody>
      </p:sp>
      <p:sp>
        <p:nvSpPr>
          <p:cNvPr id="5" name="Metin kutusu 4">
            <a:extLst/>
          </p:cNvPr>
          <p:cNvSpPr txBox="1"/>
          <p:nvPr/>
        </p:nvSpPr>
        <p:spPr>
          <a:xfrm>
            <a:off x="1490663" y="4552950"/>
            <a:ext cx="4367212" cy="2031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b="1" dirty="0" smtClean="0">
                <a:solidFill>
                  <a:srgbClr val="FF0000"/>
                </a:solidFill>
                <a:latin typeface="Book Antiqua" panose="02040602050305030304" pitchFamily="18" charset="0"/>
              </a:rPr>
              <a:t>  </a:t>
            </a:r>
            <a:r>
              <a:rPr lang="tr-TR" b="1" dirty="0">
                <a:solidFill>
                  <a:srgbClr val="FF0000"/>
                </a:solidFill>
                <a:latin typeface="Book Antiqua" panose="02040602050305030304" pitchFamily="18" charset="0"/>
              </a:rPr>
              <a:t>B-TEHLİKELİ </a:t>
            </a:r>
            <a:r>
              <a:rPr lang="tr-TR" b="1" dirty="0" smtClean="0">
                <a:solidFill>
                  <a:srgbClr val="FF0000"/>
                </a:solidFill>
                <a:latin typeface="Book Antiqua" panose="02040602050305030304" pitchFamily="18" charset="0"/>
              </a:rPr>
              <a:t>HAREKETLER     (KİŞİSEL NEDENLER) </a:t>
            </a:r>
            <a:r>
              <a:rPr lang="tr-TR" b="1" dirty="0">
                <a:solidFill>
                  <a:srgbClr val="FF0000"/>
                </a:solidFill>
                <a:latin typeface="Book Antiqua" panose="02040602050305030304" pitchFamily="18" charset="0"/>
              </a:rPr>
              <a:t>%88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tr-TR" b="1" dirty="0">
                <a:latin typeface="Book Antiqua" panose="02040602050305030304" pitchFamily="18" charset="0"/>
              </a:rPr>
              <a:t>TEKNİK BİLGİ NOKSANLIĞI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tr-TR" b="1" dirty="0">
                <a:latin typeface="Book Antiqua" panose="02040602050305030304" pitchFamily="18" charset="0"/>
              </a:rPr>
              <a:t>DİKKATSİZLİK , İHMAL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tr-TR" b="1" dirty="0">
                <a:latin typeface="Book Antiqua" panose="02040602050305030304" pitchFamily="18" charset="0"/>
              </a:rPr>
              <a:t>AŞIRI CESARET VE GÜVEN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tr-TR" b="1" dirty="0">
                <a:latin typeface="Book Antiqua" panose="02040602050305030304" pitchFamily="18" charset="0"/>
              </a:rPr>
              <a:t>RUHSAL BUNALIMLAR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tr-TR" b="1" dirty="0">
                <a:latin typeface="Book Antiqua" panose="02040602050305030304" pitchFamily="18" charset="0"/>
              </a:rPr>
              <a:t>FİZİKSEL NOKSANLIKLAR </a:t>
            </a:r>
          </a:p>
        </p:txBody>
      </p:sp>
      <p:sp>
        <p:nvSpPr>
          <p:cNvPr id="6" name="Metin kutusu 5">
            <a:extLst/>
          </p:cNvPr>
          <p:cNvSpPr txBox="1"/>
          <p:nvPr/>
        </p:nvSpPr>
        <p:spPr>
          <a:xfrm>
            <a:off x="8004175" y="3348038"/>
            <a:ext cx="4500563" cy="1476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b="1" dirty="0">
                <a:solidFill>
                  <a:srgbClr val="FF0000"/>
                </a:solidFill>
                <a:latin typeface="Book Antiqua" panose="02040602050305030304" pitchFamily="18" charset="0"/>
              </a:rPr>
              <a:t>       C-BEKLENMEYEN DURUM %2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tr-TR" altLang="tr-TR" b="1" dirty="0">
                <a:latin typeface="Book Antiqua" panose="02040602050305030304" pitchFamily="18" charset="0"/>
                <a:cs typeface="Calibri" pitchFamily="34" charset="0"/>
              </a:rPr>
              <a:t>DEPREM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tr-TR" b="1" dirty="0">
                <a:latin typeface="Book Antiqua" panose="02040602050305030304" pitchFamily="18" charset="0"/>
                <a:cs typeface="Calibri" pitchFamily="34" charset="0"/>
              </a:rPr>
              <a:t>YILDIRIM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tr-TR" b="1" dirty="0">
                <a:latin typeface="Book Antiqua" panose="02040602050305030304" pitchFamily="18" charset="0"/>
                <a:cs typeface="Calibri" pitchFamily="34" charset="0"/>
              </a:rPr>
              <a:t>SEL VB DOĞAL AFETLER</a:t>
            </a:r>
            <a:endParaRPr lang="tr-TR" b="1" dirty="0">
              <a:latin typeface="Book Antiqua" panose="02040602050305030304" pitchFamily="18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tr-TR" b="1" dirty="0">
              <a:latin typeface="Book Antiqua" panose="02040602050305030304" pitchFamily="18" charset="0"/>
            </a:endParaRPr>
          </a:p>
        </p:txBody>
      </p:sp>
      <p:pic>
        <p:nvPicPr>
          <p:cNvPr id="32774" name="Resim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50450" y="171450"/>
            <a:ext cx="1973263" cy="266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Resim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61488" y="4384675"/>
            <a:ext cx="2728912" cy="272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162050" y="463550"/>
            <a:ext cx="10490200" cy="1485900"/>
          </a:xfrm>
        </p:spPr>
        <p:txBody>
          <a:bodyPr/>
          <a:lstStyle/>
          <a:p>
            <a:pPr eaLnBrk="1" hangingPunct="1">
              <a:defRPr/>
            </a:pPr>
            <a:r>
              <a:rPr lang="tr-TR" b="1" dirty="0" smtClean="0">
                <a:solidFill>
                  <a:srgbClr val="FF0000"/>
                </a:solidFill>
                <a:latin typeface="Book Antiqua" pitchFamily="18" charset="0"/>
              </a:rPr>
              <a:t>İş Kazalarına neden olmamak için…</a:t>
            </a:r>
            <a:r>
              <a:rPr lang="tr-T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itchFamily="18" charset="0"/>
              </a:rPr>
              <a:t/>
            </a:r>
            <a:br>
              <a:rPr lang="tr-T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itchFamily="18" charset="0"/>
              </a:rPr>
            </a:br>
            <a:endParaRPr lang="tr-TR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34819" name="2 İçerik Yer Tutucusu"/>
          <p:cNvSpPr>
            <a:spLocks noGrp="1"/>
          </p:cNvSpPr>
          <p:nvPr>
            <p:ph idx="1"/>
          </p:nvPr>
        </p:nvSpPr>
        <p:spPr>
          <a:xfrm>
            <a:off x="809625" y="1449388"/>
            <a:ext cx="5903913" cy="4859337"/>
          </a:xfrm>
        </p:spPr>
        <p:txBody>
          <a:bodyPr/>
          <a:lstStyle/>
          <a:p>
            <a:pPr eaLnBrk="1" hangingPunct="1"/>
            <a:r>
              <a:rPr lang="tr-TR" smtClean="0">
                <a:latin typeface="Book Antiqua" pitchFamily="18" charset="0"/>
              </a:rPr>
              <a:t>EMİN OLMADIĞINIZ DURUMLARI AMİRİNİZE VE İŞ GÜVENLİĞİ UZMANINA DANIŞIN !</a:t>
            </a:r>
          </a:p>
          <a:p>
            <a:pPr eaLnBrk="1" hangingPunct="1"/>
            <a:r>
              <a:rPr lang="tr-TR" smtClean="0">
                <a:latin typeface="Book Antiqua" pitchFamily="18" charset="0"/>
              </a:rPr>
              <a:t>SORUMLU VE GÖREVLİ OLMADIĞINIZ HİÇ BİR MAKİNE VE ALETİ ASLA KULLANMAYIN !</a:t>
            </a:r>
          </a:p>
          <a:p>
            <a:pPr eaLnBrk="1" hangingPunct="1"/>
            <a:r>
              <a:rPr lang="tr-TR" smtClean="0">
                <a:latin typeface="Book Antiqua" pitchFamily="18" charset="0"/>
              </a:rPr>
              <a:t>İŞ ELBİSELERİNİZİ GİYİNİZ. YÜZÜK, SAAT, KOLYE VB EŞYALARLA ÇALIŞMAYIN !</a:t>
            </a:r>
          </a:p>
          <a:p>
            <a:pPr eaLnBrk="1" hangingPunct="1"/>
            <a:r>
              <a:rPr lang="tr-TR" smtClean="0">
                <a:latin typeface="Book Antiqua" pitchFamily="18" charset="0"/>
              </a:rPr>
              <a:t>ÇALIŞIRKEN ŞAKALAŞMAYIN, ARKADAŞINIZI MEŞGUL ETMEYİN VE SİGARA İÇMEYİN !</a:t>
            </a:r>
          </a:p>
          <a:p>
            <a:pPr eaLnBrk="1" hangingPunct="1"/>
            <a:r>
              <a:rPr lang="tr-TR" smtClean="0">
                <a:latin typeface="Book Antiqua" pitchFamily="18" charset="0"/>
              </a:rPr>
              <a:t>(KKD) KİŞİSEL KORUYUCU DONANIMLARINIZI KULLANIN VE SÜREKLİ TEDBİR HALİNDE OLUN ! </a:t>
            </a:r>
          </a:p>
          <a:p>
            <a:pPr eaLnBrk="1" hangingPunct="1"/>
            <a:endParaRPr lang="tr-TR" smtClean="0"/>
          </a:p>
        </p:txBody>
      </p:sp>
      <p:pic>
        <p:nvPicPr>
          <p:cNvPr id="34820" name="Picture 2" descr="C:\Users\brk\Downloads\iş-kazası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00838" y="1501775"/>
            <a:ext cx="5016500" cy="46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Başlık 1"/>
          <p:cNvSpPr>
            <a:spLocks noGrp="1"/>
          </p:cNvSpPr>
          <p:nvPr>
            <p:ph type="title"/>
          </p:nvPr>
        </p:nvSpPr>
        <p:spPr>
          <a:xfrm>
            <a:off x="2193925" y="1444625"/>
            <a:ext cx="7929563" cy="541338"/>
          </a:xfrm>
        </p:spPr>
        <p:txBody>
          <a:bodyPr/>
          <a:lstStyle/>
          <a:p>
            <a:pPr eaLnBrk="1" hangingPunct="1"/>
            <a:r>
              <a:rPr lang="tr-TR" sz="3000" b="1" dirty="0" smtClean="0">
                <a:solidFill>
                  <a:srgbClr val="FF0000"/>
                </a:solidFill>
                <a:latin typeface="Book Antiqua" pitchFamily="18" charset="0"/>
              </a:rPr>
              <a:t>İŞ KAZALARININ %98’İ ÖNLENEBİLİR !</a:t>
            </a:r>
          </a:p>
        </p:txBody>
      </p:sp>
      <p:sp>
        <p:nvSpPr>
          <p:cNvPr id="35843" name="İçerik Yer Tutucusu 2"/>
          <p:cNvSpPr>
            <a:spLocks noGrp="1"/>
          </p:cNvSpPr>
          <p:nvPr>
            <p:ph idx="1"/>
          </p:nvPr>
        </p:nvSpPr>
        <p:spPr>
          <a:xfrm>
            <a:off x="1835150" y="2478088"/>
            <a:ext cx="10356850" cy="3919537"/>
          </a:xfrm>
        </p:spPr>
        <p:txBody>
          <a:bodyPr/>
          <a:lstStyle/>
          <a:p>
            <a:pPr eaLnBrk="1" hangingPunct="1"/>
            <a:r>
              <a:rPr lang="tr-TR" b="1" dirty="0" smtClean="0">
                <a:latin typeface="Book Antiqua" pitchFamily="18" charset="0"/>
              </a:rPr>
              <a:t>İŞ KAZALARI EN ÇOK </a:t>
            </a:r>
            <a:r>
              <a:rPr lang="tr-TR" b="1" dirty="0" smtClean="0">
                <a:solidFill>
                  <a:srgbClr val="FF0000"/>
                </a:solidFill>
                <a:latin typeface="Book Antiqua" pitchFamily="18" charset="0"/>
              </a:rPr>
              <a:t>PAZARTESİ</a:t>
            </a:r>
            <a:r>
              <a:rPr lang="tr-TR" b="1" dirty="0" smtClean="0">
                <a:latin typeface="Book Antiqua" pitchFamily="18" charset="0"/>
              </a:rPr>
              <a:t> GÜNLERİ YAŞANDI.</a:t>
            </a:r>
          </a:p>
          <a:p>
            <a:pPr eaLnBrk="1" hangingPunct="1">
              <a:buFont typeface="Franklin Gothic Book" pitchFamily="34" charset="0"/>
              <a:buNone/>
            </a:pPr>
            <a:r>
              <a:rPr lang="tr-TR" b="1" dirty="0" smtClean="0">
                <a:latin typeface="Book Antiqua" pitchFamily="18" charset="0"/>
              </a:rPr>
              <a:t>(HAFTANIN İLK GÜNÜNDE DİKKAT EKSİKLİĞİ VE KONSANTRASYON BOZUKLUĞUNUN ETKİN SEBEPLER OLDUĞU TAHMİN EDİLMEKTEDİR.)</a:t>
            </a:r>
          </a:p>
          <a:p>
            <a:pPr eaLnBrk="1" hangingPunct="1"/>
            <a:endParaRPr lang="tr-TR" b="1" dirty="0" smtClean="0">
              <a:latin typeface="Book Antiqua" pitchFamily="18" charset="0"/>
            </a:endParaRPr>
          </a:p>
          <a:p>
            <a:pPr eaLnBrk="1" hangingPunct="1"/>
            <a:r>
              <a:rPr lang="tr-TR" b="1" dirty="0" smtClean="0">
                <a:latin typeface="Book Antiqua" pitchFamily="18" charset="0"/>
              </a:rPr>
              <a:t>İŞ KAZALARI EN ÇOK </a:t>
            </a:r>
            <a:r>
              <a:rPr lang="tr-TR" b="1" dirty="0" smtClean="0">
                <a:solidFill>
                  <a:srgbClr val="FF0000"/>
                </a:solidFill>
                <a:latin typeface="Book Antiqua" pitchFamily="18" charset="0"/>
              </a:rPr>
              <a:t>MESAİ BİTİMİNE YAKIN </a:t>
            </a:r>
            <a:r>
              <a:rPr lang="tr-TR" b="1" dirty="0" smtClean="0">
                <a:latin typeface="Book Antiqua" pitchFamily="18" charset="0"/>
              </a:rPr>
              <a:t>YAŞANDI.</a:t>
            </a:r>
          </a:p>
          <a:p>
            <a:pPr eaLnBrk="1" hangingPunct="1">
              <a:buFont typeface="Franklin Gothic Book" pitchFamily="34" charset="0"/>
              <a:buNone/>
            </a:pPr>
            <a:r>
              <a:rPr lang="tr-TR" b="1" dirty="0" smtClean="0">
                <a:latin typeface="Book Antiqua" pitchFamily="18" charset="0"/>
              </a:rPr>
              <a:t>(DİKKATİN BAŞKA KONUYA KAYMASI)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Başlık 1"/>
          <p:cNvSpPr>
            <a:spLocks noGrp="1"/>
          </p:cNvSpPr>
          <p:nvPr>
            <p:ph type="title"/>
          </p:nvPr>
        </p:nvSpPr>
        <p:spPr>
          <a:xfrm>
            <a:off x="1471613" y="317500"/>
            <a:ext cx="9601200" cy="758825"/>
          </a:xfrm>
        </p:spPr>
        <p:txBody>
          <a:bodyPr/>
          <a:lstStyle/>
          <a:p>
            <a:pPr eaLnBrk="1" hangingPunct="1"/>
            <a:r>
              <a:rPr lang="tr-TR" b="1" smtClean="0">
                <a:solidFill>
                  <a:srgbClr val="FF0000"/>
                </a:solidFill>
                <a:latin typeface="Book Antiqua" pitchFamily="18" charset="0"/>
              </a:rPr>
              <a:t>İŞ KAZALARINDA MALİYETLER</a:t>
            </a:r>
          </a:p>
        </p:txBody>
      </p:sp>
      <p:sp>
        <p:nvSpPr>
          <p:cNvPr id="37891" name="İçerik Yer Tutucusu 2"/>
          <p:cNvSpPr>
            <a:spLocks noGrp="1"/>
          </p:cNvSpPr>
          <p:nvPr>
            <p:ph idx="1"/>
          </p:nvPr>
        </p:nvSpPr>
        <p:spPr>
          <a:xfrm>
            <a:off x="1868488" y="1460500"/>
            <a:ext cx="6315075" cy="2286000"/>
          </a:xfrm>
        </p:spPr>
        <p:txBody>
          <a:bodyPr/>
          <a:lstStyle/>
          <a:p>
            <a:pPr marL="0" indent="0" eaLnBrk="1" hangingPunct="1">
              <a:buFont typeface="Franklin Gothic Book" pitchFamily="34" charset="0"/>
              <a:buNone/>
            </a:pPr>
            <a:r>
              <a:rPr lang="tr-TR" smtClean="0">
                <a:latin typeface="Book Antiqua" pitchFamily="18" charset="0"/>
              </a:rPr>
              <a:t>    	</a:t>
            </a:r>
            <a:r>
              <a:rPr lang="tr-TR" b="1" u="sng" smtClean="0">
                <a:solidFill>
                  <a:schemeClr val="tx1"/>
                </a:solidFill>
                <a:latin typeface="Book Antiqua" pitchFamily="18" charset="0"/>
              </a:rPr>
              <a:t>GÖRÜNEN ZARARLAR</a:t>
            </a:r>
          </a:p>
          <a:p>
            <a:pPr marL="0" indent="0" eaLnBrk="1" hangingPunct="1"/>
            <a:r>
              <a:rPr lang="tr-TR" smtClean="0">
                <a:latin typeface="Book Antiqua" pitchFamily="18" charset="0"/>
              </a:rPr>
              <a:t>Çalışanın yaralanması veya hayatını kaybetmesi</a:t>
            </a:r>
          </a:p>
          <a:p>
            <a:pPr marL="0" indent="0" eaLnBrk="1" hangingPunct="1"/>
            <a:r>
              <a:rPr lang="tr-TR" smtClean="0">
                <a:latin typeface="Book Antiqua" pitchFamily="18" charset="0"/>
              </a:rPr>
              <a:t>Tıbbi masraflar</a:t>
            </a:r>
          </a:p>
          <a:p>
            <a:pPr marL="0" indent="0" eaLnBrk="1" hangingPunct="1"/>
            <a:r>
              <a:rPr lang="tr-TR" smtClean="0">
                <a:latin typeface="Book Antiqua" pitchFamily="18" charset="0"/>
              </a:rPr>
              <a:t>İş kazası tazminatı</a:t>
            </a:r>
          </a:p>
        </p:txBody>
      </p:sp>
      <p:sp>
        <p:nvSpPr>
          <p:cNvPr id="37892" name="Metin kutusu 3"/>
          <p:cNvSpPr txBox="1">
            <a:spLocks noChangeArrowheads="1"/>
          </p:cNvSpPr>
          <p:nvPr/>
        </p:nvSpPr>
        <p:spPr bwMode="auto">
          <a:xfrm>
            <a:off x="1868488" y="3886200"/>
            <a:ext cx="7381875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>
                <a:latin typeface="Book Antiqua" pitchFamily="18" charset="0"/>
              </a:rPr>
              <a:t>		</a:t>
            </a:r>
            <a:r>
              <a:rPr lang="tr-TR" b="1" u="sng">
                <a:latin typeface="Book Antiqua" pitchFamily="18" charset="0"/>
              </a:rPr>
              <a:t>GÖRÜNMEYEN ZARARLAR</a:t>
            </a:r>
          </a:p>
          <a:p>
            <a:pPr eaLnBrk="1" hangingPunct="1">
              <a:buFont typeface="Arial" charset="0"/>
              <a:buChar char="•"/>
            </a:pPr>
            <a:r>
              <a:rPr lang="tr-TR">
                <a:latin typeface="Book Antiqua" pitchFamily="18" charset="0"/>
              </a:rPr>
              <a:t>Çalışanın işini yada mesleğini kaybetmesi</a:t>
            </a:r>
          </a:p>
          <a:p>
            <a:pPr eaLnBrk="1" hangingPunct="1">
              <a:buFont typeface="Arial" charset="0"/>
              <a:buChar char="•"/>
            </a:pPr>
            <a:r>
              <a:rPr lang="tr-TR">
                <a:latin typeface="Book Antiqua" pitchFamily="18" charset="0"/>
              </a:rPr>
              <a:t>Çalışanın geçici veya sürekli olarak iş göremez hale gelmesi</a:t>
            </a:r>
          </a:p>
          <a:p>
            <a:pPr eaLnBrk="1" hangingPunct="1">
              <a:buFont typeface="Arial" charset="0"/>
              <a:buChar char="•"/>
            </a:pPr>
            <a:r>
              <a:rPr lang="tr-TR">
                <a:latin typeface="Book Antiqua" pitchFamily="18" charset="0"/>
              </a:rPr>
              <a:t>Çalışanın kendisinde ve ailesinde yaratacağı ruhsal bunalımlar</a:t>
            </a:r>
          </a:p>
          <a:p>
            <a:pPr eaLnBrk="1" hangingPunct="1">
              <a:buFont typeface="Arial" charset="0"/>
              <a:buChar char="•"/>
            </a:pPr>
            <a:r>
              <a:rPr lang="tr-TR">
                <a:latin typeface="Book Antiqua" pitchFamily="18" charset="0"/>
              </a:rPr>
              <a:t>İşçi, işveren ve diğer elemanların zaman kaybı</a:t>
            </a:r>
          </a:p>
          <a:p>
            <a:pPr eaLnBrk="1" hangingPunct="1">
              <a:buFont typeface="Arial" charset="0"/>
              <a:buChar char="•"/>
            </a:pPr>
            <a:r>
              <a:rPr lang="tr-TR">
                <a:latin typeface="Book Antiqua" pitchFamily="18" charset="0"/>
              </a:rPr>
              <a:t>Moral bozukluğu sonucu üretim kaybı</a:t>
            </a:r>
          </a:p>
          <a:p>
            <a:pPr eaLnBrk="1" hangingPunct="1">
              <a:buFont typeface="Arial" charset="0"/>
              <a:buChar char="•"/>
            </a:pPr>
            <a:r>
              <a:rPr lang="tr-TR">
                <a:latin typeface="Book Antiqua" pitchFamily="18" charset="0"/>
              </a:rPr>
              <a:t>Yeni işgücü yetiştirme masrafı</a:t>
            </a:r>
          </a:p>
          <a:p>
            <a:pPr eaLnBrk="1" hangingPunct="1">
              <a:buFont typeface="Arial" charset="0"/>
              <a:buChar char="•"/>
            </a:pPr>
            <a:r>
              <a:rPr lang="tr-TR">
                <a:latin typeface="Book Antiqua" pitchFamily="18" charset="0"/>
              </a:rPr>
              <a:t>Mahkeme masrafları</a:t>
            </a:r>
          </a:p>
          <a:p>
            <a:pPr eaLnBrk="1" hangingPunct="1">
              <a:buFont typeface="Arial" charset="0"/>
              <a:buChar char="•"/>
            </a:pPr>
            <a:r>
              <a:rPr lang="tr-TR">
                <a:latin typeface="Book Antiqua" pitchFamily="18" charset="0"/>
              </a:rPr>
              <a:t>Zaman kaybı</a:t>
            </a:r>
          </a:p>
          <a:p>
            <a:pPr eaLnBrk="1" hangingPunct="1"/>
            <a:endParaRPr lang="tr-TR">
              <a:latin typeface="Book Antiqua" pitchFamily="18" charset="0"/>
            </a:endParaRPr>
          </a:p>
        </p:txBody>
      </p:sp>
      <p:pic>
        <p:nvPicPr>
          <p:cNvPr id="37893" name="Resim 5"/>
          <p:cNvPicPr>
            <a:picLocks noChangeAspect="1"/>
          </p:cNvPicPr>
          <p:nvPr/>
        </p:nvPicPr>
        <p:blipFill>
          <a:blip r:embed="rId2"/>
          <a:srcRect b="33191"/>
          <a:stretch>
            <a:fillRect/>
          </a:stretch>
        </p:blipFill>
        <p:spPr bwMode="auto">
          <a:xfrm>
            <a:off x="7659688" y="384175"/>
            <a:ext cx="4532312" cy="579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Başlık 1"/>
          <p:cNvSpPr>
            <a:spLocks noGrp="1"/>
          </p:cNvSpPr>
          <p:nvPr>
            <p:ph type="title"/>
          </p:nvPr>
        </p:nvSpPr>
        <p:spPr>
          <a:xfrm>
            <a:off x="2108200" y="439738"/>
            <a:ext cx="9601200" cy="1485900"/>
          </a:xfrm>
        </p:spPr>
        <p:txBody>
          <a:bodyPr/>
          <a:lstStyle/>
          <a:p>
            <a:pPr eaLnBrk="1" hangingPunct="1"/>
            <a:r>
              <a:rPr lang="tr-TR" sz="4000" b="1" smtClean="0">
                <a:latin typeface="Book Antiqua" pitchFamily="18" charset="0"/>
              </a:rPr>
              <a:t>MESLEK HASTALIĞI NEDİR?</a:t>
            </a:r>
          </a:p>
        </p:txBody>
      </p:sp>
      <p:sp>
        <p:nvSpPr>
          <p:cNvPr id="39939" name="İçerik Yer Tutucusu 2"/>
          <p:cNvSpPr>
            <a:spLocks noGrp="1"/>
          </p:cNvSpPr>
          <p:nvPr>
            <p:ph idx="1"/>
          </p:nvPr>
        </p:nvSpPr>
        <p:spPr>
          <a:xfrm>
            <a:off x="776288" y="1058863"/>
            <a:ext cx="10933112" cy="1485900"/>
          </a:xfrm>
        </p:spPr>
        <p:txBody>
          <a:bodyPr/>
          <a:lstStyle/>
          <a:p>
            <a:pPr eaLnBrk="1" hangingPunct="1">
              <a:lnSpc>
                <a:spcPct val="84000"/>
              </a:lnSpc>
              <a:buFont typeface="Franklin Gothic Book" pitchFamily="34" charset="0"/>
              <a:buNone/>
            </a:pPr>
            <a:r>
              <a:rPr lang="tr-TR" altLang="tr-TR" sz="1800" b="1" smtClean="0">
                <a:solidFill>
                  <a:schemeClr val="tx1"/>
                </a:solidFill>
                <a:latin typeface="Book Antiqua" pitchFamily="18" charset="0"/>
                <a:cs typeface="Calibri" pitchFamily="34" charset="0"/>
              </a:rPr>
              <a:t>5510 SAYILI SOSYAL SİGORTALAR VE GENEL SAĞLIK SİGORTASI KANUNUNA GÖRE </a:t>
            </a:r>
            <a:r>
              <a:rPr lang="tr-TR" altLang="tr-TR" sz="1800" b="1" smtClean="0">
                <a:solidFill>
                  <a:srgbClr val="FF0000"/>
                </a:solidFill>
                <a:latin typeface="Book Antiqua" pitchFamily="18" charset="0"/>
                <a:cs typeface="Calibri" pitchFamily="34" charset="0"/>
              </a:rPr>
              <a:t>MESLEK HASTALIĞI; </a:t>
            </a:r>
          </a:p>
          <a:p>
            <a:pPr eaLnBrk="1" hangingPunct="1">
              <a:lnSpc>
                <a:spcPct val="84000"/>
              </a:lnSpc>
            </a:pPr>
            <a:r>
              <a:rPr lang="tr-TR" altLang="tr-TR" sz="1800" b="1" smtClean="0">
                <a:latin typeface="Book Antiqua" pitchFamily="18" charset="0"/>
                <a:cs typeface="Calibri" pitchFamily="34" charset="0"/>
              </a:rPr>
              <a:t>SİGORTALININ ÇALIŞTIĞI VEYA YAPTIĞI İŞİN NİTELİĞİNDEN DOLAYI TEKRARLANAN BİR SEBEPLE VEYA İŞİN YÜRÜTÜM ŞARTLARI YÜZÜNDEN UĞRADIĞI GEÇİCİ VEYA SÜREKLİ HASTALIK , BEDENSEL VEYA RUHSAL ÖZÜRLÜLÜK HALLERİDİR.</a:t>
            </a:r>
            <a:endParaRPr lang="tr-TR" sz="1800" b="1" smtClean="0">
              <a:latin typeface="Book Antiqua" pitchFamily="18" charset="0"/>
            </a:endParaRPr>
          </a:p>
        </p:txBody>
      </p:sp>
      <p:sp>
        <p:nvSpPr>
          <p:cNvPr id="39940" name="Metin kutusu 3"/>
          <p:cNvSpPr txBox="1">
            <a:spLocks noChangeArrowheads="1"/>
          </p:cNvSpPr>
          <p:nvPr/>
        </p:nvSpPr>
        <p:spPr bwMode="auto">
          <a:xfrm>
            <a:off x="2497138" y="2744788"/>
            <a:ext cx="8080375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 sz="3200" b="1">
                <a:latin typeface="Book Antiqua" pitchFamily="18" charset="0"/>
              </a:rPr>
              <a:t>SAĞLIĞINIZI NELER ETKİLİYOR ?</a:t>
            </a:r>
          </a:p>
        </p:txBody>
      </p:sp>
      <p:sp>
        <p:nvSpPr>
          <p:cNvPr id="39941" name="Metin kutusu 4"/>
          <p:cNvSpPr txBox="1">
            <a:spLocks noChangeArrowheads="1"/>
          </p:cNvSpPr>
          <p:nvPr/>
        </p:nvSpPr>
        <p:spPr bwMode="auto">
          <a:xfrm>
            <a:off x="3705225" y="5930900"/>
            <a:ext cx="37607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 eaLnBrk="1" hangingPunct="1">
              <a:buFont typeface="Wingdings" pitchFamily="2" charset="2"/>
              <a:buChar char="q"/>
            </a:pPr>
            <a:r>
              <a:rPr lang="tr-TR" b="1">
                <a:solidFill>
                  <a:srgbClr val="FF0000"/>
                </a:solidFill>
                <a:latin typeface="Book Antiqua" pitchFamily="18" charset="0"/>
              </a:rPr>
              <a:t>BİYOLOJİK ETMENLER </a:t>
            </a:r>
          </a:p>
        </p:txBody>
      </p:sp>
      <p:pic>
        <p:nvPicPr>
          <p:cNvPr id="39942" name="Resim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08800" y="4922838"/>
            <a:ext cx="730250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3" name="Dikdörtgen 7"/>
          <p:cNvSpPr>
            <a:spLocks noChangeArrowheads="1"/>
          </p:cNvSpPr>
          <p:nvPr/>
        </p:nvSpPr>
        <p:spPr bwMode="auto">
          <a:xfrm>
            <a:off x="7907338" y="5187950"/>
            <a:ext cx="37242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 eaLnBrk="1" hangingPunct="1">
              <a:buFont typeface="Wingdings" pitchFamily="2" charset="2"/>
              <a:buChar char="q"/>
            </a:pPr>
            <a:r>
              <a:rPr lang="tr-TR" b="1">
                <a:solidFill>
                  <a:srgbClr val="FF0000"/>
                </a:solidFill>
                <a:latin typeface="Book Antiqua" pitchFamily="18" charset="0"/>
              </a:rPr>
              <a:t>PSİKO-SOSYAL ETMENLER  </a:t>
            </a:r>
          </a:p>
        </p:txBody>
      </p:sp>
      <p:pic>
        <p:nvPicPr>
          <p:cNvPr id="39944" name="Resim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1738" y="3130550"/>
            <a:ext cx="1185862" cy="147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5" name="Dikdörtgen 12"/>
          <p:cNvSpPr>
            <a:spLocks noChangeArrowheads="1"/>
          </p:cNvSpPr>
          <p:nvPr/>
        </p:nvSpPr>
        <p:spPr bwMode="auto">
          <a:xfrm>
            <a:off x="2108200" y="3779838"/>
            <a:ext cx="31924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 eaLnBrk="1" hangingPunct="1">
              <a:buFont typeface="Wingdings" pitchFamily="2" charset="2"/>
              <a:buChar char="q"/>
            </a:pPr>
            <a:r>
              <a:rPr lang="tr-TR" b="1">
                <a:solidFill>
                  <a:srgbClr val="FF0000"/>
                </a:solidFill>
                <a:latin typeface="Book Antiqua" pitchFamily="18" charset="0"/>
              </a:rPr>
              <a:t>KİMYASAL ETMENLER </a:t>
            </a:r>
          </a:p>
        </p:txBody>
      </p:sp>
      <p:pic>
        <p:nvPicPr>
          <p:cNvPr id="39946" name="Resim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97675" y="3429000"/>
            <a:ext cx="1074738" cy="109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7" name="Dikdörtgen 19"/>
          <p:cNvSpPr>
            <a:spLocks noChangeArrowheads="1"/>
          </p:cNvSpPr>
          <p:nvPr/>
        </p:nvSpPr>
        <p:spPr bwMode="auto">
          <a:xfrm>
            <a:off x="7907338" y="3867150"/>
            <a:ext cx="34163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 eaLnBrk="1" hangingPunct="1">
              <a:buFont typeface="Wingdings" pitchFamily="2" charset="2"/>
              <a:buChar char="q"/>
            </a:pPr>
            <a:r>
              <a:rPr lang="tr-TR" b="1">
                <a:solidFill>
                  <a:srgbClr val="FF0000"/>
                </a:solidFill>
                <a:latin typeface="Book Antiqua" pitchFamily="18" charset="0"/>
              </a:rPr>
              <a:t>ERGONOMİK ETMENLER</a:t>
            </a:r>
          </a:p>
        </p:txBody>
      </p:sp>
      <p:pic>
        <p:nvPicPr>
          <p:cNvPr id="39948" name="Resim 2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9163" y="4689475"/>
            <a:ext cx="1189037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9" name="Dikdörtgen 22"/>
          <p:cNvSpPr>
            <a:spLocks noChangeArrowheads="1"/>
          </p:cNvSpPr>
          <p:nvPr/>
        </p:nvSpPr>
        <p:spPr bwMode="auto">
          <a:xfrm>
            <a:off x="2108200" y="4856163"/>
            <a:ext cx="29606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 eaLnBrk="1" hangingPunct="1">
              <a:buFont typeface="Wingdings" pitchFamily="2" charset="2"/>
              <a:buChar char="q"/>
            </a:pPr>
            <a:r>
              <a:rPr lang="tr-TR" b="1">
                <a:solidFill>
                  <a:srgbClr val="FF0000"/>
                </a:solidFill>
                <a:latin typeface="Book Antiqua" pitchFamily="18" charset="0"/>
              </a:rPr>
              <a:t>FİZİKSEL ETMENLER </a:t>
            </a:r>
          </a:p>
        </p:txBody>
      </p:sp>
      <p:pic>
        <p:nvPicPr>
          <p:cNvPr id="39950" name="Resim 2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51013" y="5373688"/>
            <a:ext cx="1954212" cy="145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2222500" y="182563"/>
            <a:ext cx="6553200" cy="6000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r-TR" sz="4000" b="1" dirty="0">
                <a:latin typeface="Book Antiqua" panose="02040602050305030304" pitchFamily="18" charset="0"/>
              </a:rPr>
              <a:t>FİZİKSEL RİSK ETMENLERİ</a:t>
            </a:r>
          </a:p>
        </p:txBody>
      </p:sp>
      <p:sp>
        <p:nvSpPr>
          <p:cNvPr id="41987" name="İçerik Yer Tutucusu 2"/>
          <p:cNvSpPr>
            <a:spLocks noGrp="1"/>
          </p:cNvSpPr>
          <p:nvPr>
            <p:ph idx="1"/>
          </p:nvPr>
        </p:nvSpPr>
        <p:spPr>
          <a:xfrm>
            <a:off x="885825" y="757238"/>
            <a:ext cx="3938588" cy="696912"/>
          </a:xfrm>
        </p:spPr>
        <p:txBody>
          <a:bodyPr/>
          <a:lstStyle/>
          <a:p>
            <a:pPr eaLnBrk="1" hangingPunct="1">
              <a:buFont typeface="Wingdings" pitchFamily="2" charset="2"/>
              <a:buChar char="Ø"/>
            </a:pPr>
            <a:r>
              <a:rPr lang="tr-TR" sz="4400" b="1" smtClean="0">
                <a:solidFill>
                  <a:srgbClr val="FF0000"/>
                </a:solidFill>
                <a:latin typeface="Book Antiqua" pitchFamily="18" charset="0"/>
              </a:rPr>
              <a:t>GÜRÜLTÜ</a:t>
            </a:r>
          </a:p>
        </p:txBody>
      </p:sp>
      <p:pic>
        <p:nvPicPr>
          <p:cNvPr id="41988" name="Resim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45713" y="0"/>
            <a:ext cx="183832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9" name="Metin kutusu 13"/>
          <p:cNvSpPr txBox="1">
            <a:spLocks noChangeArrowheads="1"/>
          </p:cNvSpPr>
          <p:nvPr/>
        </p:nvSpPr>
        <p:spPr bwMode="auto">
          <a:xfrm>
            <a:off x="876300" y="1565275"/>
            <a:ext cx="11212513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>
                <a:latin typeface="Book Antiqua" pitchFamily="18" charset="0"/>
              </a:rPr>
              <a:t>HOŞA GİTMEYEN, İSTENMEYEN, RAHATSIZ EDİCİ SES OLARAK TANIMLANIR.</a:t>
            </a:r>
          </a:p>
          <a:p>
            <a:pPr eaLnBrk="1" hangingPunct="1"/>
            <a:endParaRPr lang="tr-TR">
              <a:latin typeface="Book Antiqua" pitchFamily="18" charset="0"/>
            </a:endParaRPr>
          </a:p>
          <a:p>
            <a:pPr eaLnBrk="1" hangingPunct="1"/>
            <a:r>
              <a:rPr lang="tr-TR">
                <a:latin typeface="Book Antiqua" pitchFamily="18" charset="0"/>
              </a:rPr>
              <a:t>GÜRÜLTÜ KAYNAKLI </a:t>
            </a:r>
            <a:r>
              <a:rPr lang="tr-TR" b="1">
                <a:solidFill>
                  <a:srgbClr val="FF0000"/>
                </a:solidFill>
                <a:latin typeface="Book Antiqua" pitchFamily="18" charset="0"/>
              </a:rPr>
              <a:t>İŞİTME KAYBI </a:t>
            </a:r>
            <a:r>
              <a:rPr lang="tr-TR">
                <a:latin typeface="Book Antiqua" pitchFamily="18" charset="0"/>
              </a:rPr>
              <a:t>GENELLİKLE YAVAŞ YAVAŞ, </a:t>
            </a:r>
          </a:p>
          <a:p>
            <a:pPr eaLnBrk="1" hangingPunct="1"/>
            <a:r>
              <a:rPr lang="tr-TR">
                <a:latin typeface="Book Antiqua" pitchFamily="18" charset="0"/>
              </a:rPr>
              <a:t>UZUN SÜRE ZARFINDA ORTAYA ÇIKAR.</a:t>
            </a:r>
            <a:endParaRPr lang="tr-TR">
              <a:solidFill>
                <a:srgbClr val="FF0000"/>
              </a:solidFill>
              <a:latin typeface="Book Antiqua" pitchFamily="18" charset="0"/>
            </a:endParaRPr>
          </a:p>
          <a:p>
            <a:pPr eaLnBrk="1" hangingPunct="1"/>
            <a:r>
              <a:rPr lang="tr-TR">
                <a:latin typeface="Book Antiqua" pitchFamily="18" charset="0"/>
              </a:rPr>
              <a:t>				</a:t>
            </a:r>
          </a:p>
        </p:txBody>
      </p:sp>
      <p:sp>
        <p:nvSpPr>
          <p:cNvPr id="41990" name="Metin kutusu 18"/>
          <p:cNvSpPr txBox="1">
            <a:spLocks noChangeArrowheads="1"/>
          </p:cNvSpPr>
          <p:nvPr/>
        </p:nvSpPr>
        <p:spPr bwMode="auto">
          <a:xfrm>
            <a:off x="4308475" y="985838"/>
            <a:ext cx="482600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 b="1">
                <a:latin typeface="Book Antiqua" pitchFamily="18" charset="0"/>
              </a:rPr>
              <a:t>GÜRÜLTÜ </a:t>
            </a:r>
            <a:r>
              <a:rPr lang="tr-TR" b="1" u="sng">
                <a:solidFill>
                  <a:srgbClr val="FF0000"/>
                </a:solidFill>
                <a:latin typeface="Book Antiqua" pitchFamily="18" charset="0"/>
              </a:rPr>
              <a:t>desiBELL (dB) </a:t>
            </a:r>
            <a:r>
              <a:rPr lang="tr-TR" b="1">
                <a:latin typeface="Book Antiqua" pitchFamily="18" charset="0"/>
              </a:rPr>
              <a:t>İLE ÖLÇÜLÜR.</a:t>
            </a:r>
          </a:p>
          <a:p>
            <a:pPr eaLnBrk="1" hangingPunct="1"/>
            <a:endParaRPr lang="tr-TR" b="1">
              <a:latin typeface="Book Antiqua" pitchFamily="18" charset="0"/>
            </a:endParaRPr>
          </a:p>
          <a:p>
            <a:pPr eaLnBrk="1" hangingPunct="1"/>
            <a:endParaRPr lang="tr-TR" b="1">
              <a:latin typeface="Book Antiqua" pitchFamily="18" charset="0"/>
            </a:endParaRPr>
          </a:p>
        </p:txBody>
      </p:sp>
      <p:sp>
        <p:nvSpPr>
          <p:cNvPr id="41991" name="Metin kutusu 27"/>
          <p:cNvSpPr txBox="1">
            <a:spLocks noChangeArrowheads="1"/>
          </p:cNvSpPr>
          <p:nvPr/>
        </p:nvSpPr>
        <p:spPr bwMode="auto">
          <a:xfrm>
            <a:off x="782638" y="5264150"/>
            <a:ext cx="11317287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 b="1">
                <a:solidFill>
                  <a:srgbClr val="FF0000"/>
                </a:solidFill>
                <a:latin typeface="Book Antiqua" pitchFamily="18" charset="0"/>
              </a:rPr>
              <a:t>GÜRÜLTÜNÜN ETKİLERİ </a:t>
            </a:r>
            <a:r>
              <a:rPr lang="tr-TR">
                <a:solidFill>
                  <a:srgbClr val="FF0000"/>
                </a:solidFill>
                <a:latin typeface="Book Antiqua" pitchFamily="18" charset="0"/>
              </a:rPr>
              <a:t>;</a:t>
            </a:r>
          </a:p>
          <a:p>
            <a:pPr eaLnBrk="1" hangingPunct="1"/>
            <a:r>
              <a:rPr lang="tr-TR" u="sng">
                <a:latin typeface="Book Antiqua" pitchFamily="18" charset="0"/>
              </a:rPr>
              <a:t>FİZİKSEL ETKİ </a:t>
            </a:r>
            <a:r>
              <a:rPr lang="tr-TR">
                <a:latin typeface="Book Antiqua" pitchFamily="18" charset="0"/>
              </a:rPr>
              <a:t>: GEÇİÇİ VEYA SÜREKLİ İŞİTME KAYBI</a:t>
            </a:r>
          </a:p>
          <a:p>
            <a:pPr eaLnBrk="1" hangingPunct="1"/>
            <a:r>
              <a:rPr lang="tr-TR" u="sng">
                <a:latin typeface="Book Antiqua" pitchFamily="18" charset="0"/>
              </a:rPr>
              <a:t>FİZYOLOJİK ETKİ </a:t>
            </a:r>
            <a:r>
              <a:rPr lang="tr-TR">
                <a:latin typeface="Book Antiqua" pitchFamily="18" charset="0"/>
              </a:rPr>
              <a:t>: KAN BASINCI ARTIŞI , DOLAŞIM , SOLUNUM SİSTEMİ BOZUKLUKLARI, KALP RİTMİ DEĞİŞİMİ </a:t>
            </a:r>
          </a:p>
          <a:p>
            <a:pPr eaLnBrk="1" hangingPunct="1"/>
            <a:r>
              <a:rPr lang="tr-TR" u="sng">
                <a:latin typeface="Book Antiqua" pitchFamily="18" charset="0"/>
              </a:rPr>
              <a:t>PSİKOLOJİK ETKİ </a:t>
            </a:r>
            <a:r>
              <a:rPr lang="tr-TR">
                <a:latin typeface="Book Antiqua" pitchFamily="18" charset="0"/>
              </a:rPr>
              <a:t>: AŞIRI SİNİRLİLİK, DAVRANIŞ BOZUKLUKLARI, STRES</a:t>
            </a:r>
          </a:p>
        </p:txBody>
      </p:sp>
      <p:pic>
        <p:nvPicPr>
          <p:cNvPr id="41992" name="Resim 2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4250" y="2970213"/>
            <a:ext cx="2476500" cy="195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3" name="Tablo 33">
            <a:extLst/>
          </p:cNvPr>
          <p:cNvGraphicFramePr>
            <a:graphicFrameLocks noGrp="1"/>
          </p:cNvGraphicFramePr>
          <p:nvPr/>
        </p:nvGraphicFramePr>
        <p:xfrm>
          <a:off x="3681413" y="2970213"/>
          <a:ext cx="4537488" cy="227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5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779">
                <a:tc>
                  <a:txBody>
                    <a:bodyPr/>
                    <a:lstStyle/>
                    <a:p>
                      <a:r>
                        <a:rPr lang="tr-TR" b="1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EN YÜKSEK MARUZİYET SINIR DEĞERİ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b="1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87 </a:t>
                      </a:r>
                      <a:r>
                        <a:rPr lang="tr-TR" sz="2000" b="1" dirty="0" err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dB</a:t>
                      </a:r>
                      <a:endParaRPr lang="tr-TR" sz="2000" b="1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  <a:p>
                      <a:endParaRPr lang="tr-TR" b="1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marT="90000" marB="90000" anchor="b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779">
                <a:tc>
                  <a:txBody>
                    <a:bodyPr/>
                    <a:lstStyle/>
                    <a:p>
                      <a:r>
                        <a:rPr lang="tr-TR" b="1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EN YÜKSEK MARUZİYET EYLEM DEĞERİ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b="1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85 </a:t>
                      </a:r>
                      <a:r>
                        <a:rPr lang="tr-TR" sz="2000" b="1" dirty="0" err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dB</a:t>
                      </a:r>
                      <a:endParaRPr lang="tr-TR" sz="2000" b="1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  <a:p>
                      <a:endParaRPr lang="tr-TR" b="1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marT="90000" marB="90000" anchor="b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779">
                <a:tc>
                  <a:txBody>
                    <a:bodyPr/>
                    <a:lstStyle/>
                    <a:p>
                      <a:r>
                        <a:rPr lang="tr-TR" b="1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EN DÜŞÜK MARUZİYET EYLEM DEĞERİ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b="1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80 </a:t>
                      </a:r>
                      <a:r>
                        <a:rPr lang="tr-TR" sz="2000" b="1" dirty="0" err="1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dB</a:t>
                      </a:r>
                      <a:endParaRPr lang="tr-TR" sz="2000" b="1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  <a:p>
                      <a:endParaRPr lang="tr-TR" b="1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marT="90000" marB="90000" anchor="b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007" name="Metin kutusu 34"/>
          <p:cNvSpPr txBox="1">
            <a:spLocks noChangeArrowheads="1"/>
          </p:cNvSpPr>
          <p:nvPr/>
        </p:nvSpPr>
        <p:spPr bwMode="auto">
          <a:xfrm>
            <a:off x="8154988" y="3190875"/>
            <a:ext cx="449103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 sz="1600" b="1">
                <a:latin typeface="Book Antiqua" pitchFamily="18" charset="0"/>
              </a:rPr>
              <a:t>HİÇ BİR ŞEKİLDE </a:t>
            </a:r>
            <a:r>
              <a:rPr lang="tr-TR" sz="1600" b="1">
                <a:solidFill>
                  <a:srgbClr val="FF0000"/>
                </a:solidFill>
                <a:latin typeface="Book Antiqua" pitchFamily="18" charset="0"/>
              </a:rPr>
              <a:t>AŞILMAZ !</a:t>
            </a:r>
          </a:p>
        </p:txBody>
      </p:sp>
      <p:sp>
        <p:nvSpPr>
          <p:cNvPr id="42008" name="Metin kutusu 35"/>
          <p:cNvSpPr txBox="1">
            <a:spLocks noChangeArrowheads="1"/>
          </p:cNvSpPr>
          <p:nvPr/>
        </p:nvSpPr>
        <p:spPr bwMode="auto">
          <a:xfrm>
            <a:off x="8154988" y="3889375"/>
            <a:ext cx="37560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 sz="1600" b="1">
                <a:latin typeface="Book Antiqua" pitchFamily="18" charset="0"/>
              </a:rPr>
              <a:t>KULAK KORUYUCU </a:t>
            </a:r>
            <a:r>
              <a:rPr lang="tr-TR" sz="1600" b="1">
                <a:solidFill>
                  <a:srgbClr val="FF0000"/>
                </a:solidFill>
                <a:latin typeface="Book Antiqua" pitchFamily="18" charset="0"/>
              </a:rPr>
              <a:t>KULLAN !</a:t>
            </a:r>
          </a:p>
        </p:txBody>
      </p:sp>
      <p:sp>
        <p:nvSpPr>
          <p:cNvPr id="42009" name="Metin kutusu 36"/>
          <p:cNvSpPr txBox="1">
            <a:spLocks noChangeArrowheads="1"/>
          </p:cNvSpPr>
          <p:nvPr/>
        </p:nvSpPr>
        <p:spPr bwMode="auto">
          <a:xfrm>
            <a:off x="8154988" y="4656138"/>
            <a:ext cx="394493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 sz="1600" b="1">
                <a:latin typeface="Book Antiqua" pitchFamily="18" charset="0"/>
              </a:rPr>
              <a:t>KULAK KORUYUCU HAZIR </a:t>
            </a:r>
            <a:r>
              <a:rPr lang="tr-TR" sz="1600" b="1">
                <a:solidFill>
                  <a:srgbClr val="FF0000"/>
                </a:solidFill>
                <a:latin typeface="Book Antiqua" pitchFamily="18" charset="0"/>
              </a:rPr>
              <a:t>OLACAK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3386138" y="369888"/>
            <a:ext cx="7440612" cy="6127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r-TR" b="1" dirty="0">
                <a:solidFill>
                  <a:srgbClr val="FF0000"/>
                </a:solidFill>
                <a:latin typeface="Book Antiqua" panose="02040602050305030304" pitchFamily="18" charset="0"/>
              </a:rPr>
              <a:t>EĞİTİM KONULARI</a:t>
            </a:r>
          </a:p>
        </p:txBody>
      </p:sp>
      <p:sp>
        <p:nvSpPr>
          <p:cNvPr id="8195" name="Metin kutusu 3"/>
          <p:cNvSpPr txBox="1">
            <a:spLocks noChangeArrowheads="1"/>
          </p:cNvSpPr>
          <p:nvPr/>
        </p:nvSpPr>
        <p:spPr bwMode="auto">
          <a:xfrm>
            <a:off x="784225" y="1444625"/>
            <a:ext cx="55245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 b="1" dirty="0">
                <a:latin typeface="Book Antiqua" pitchFamily="18" charset="0"/>
              </a:rPr>
              <a:t>GENEL KONULAR </a:t>
            </a:r>
          </a:p>
          <a:p>
            <a:pPr eaLnBrk="1" hangingPunct="1">
              <a:buFont typeface="Arial" charset="0"/>
              <a:buChar char="•"/>
            </a:pPr>
            <a:r>
              <a:rPr lang="tr-TR" dirty="0">
                <a:latin typeface="Book Antiqua" pitchFamily="18" charset="0"/>
              </a:rPr>
              <a:t>1- Çalışma mevzuatı ile ilgili bilgiler</a:t>
            </a:r>
          </a:p>
          <a:p>
            <a:pPr eaLnBrk="1" hangingPunct="1">
              <a:buFont typeface="Arial" charset="0"/>
              <a:buChar char="•"/>
            </a:pPr>
            <a:r>
              <a:rPr lang="tr-TR" dirty="0">
                <a:latin typeface="Book Antiqua" pitchFamily="18" charset="0"/>
              </a:rPr>
              <a:t>2- </a:t>
            </a:r>
            <a:r>
              <a:rPr lang="tr-TR" dirty="0" smtClean="0">
                <a:latin typeface="Book Antiqua" pitchFamily="18" charset="0"/>
              </a:rPr>
              <a:t> </a:t>
            </a:r>
            <a:r>
              <a:rPr lang="tr-TR" dirty="0">
                <a:latin typeface="Book Antiqua" pitchFamily="18" charset="0"/>
              </a:rPr>
              <a:t>İşyeri temizliği ve düzeni</a:t>
            </a:r>
          </a:p>
          <a:p>
            <a:pPr eaLnBrk="1" hangingPunct="1">
              <a:buFont typeface="Arial" charset="0"/>
              <a:buChar char="•"/>
            </a:pPr>
            <a:r>
              <a:rPr lang="tr-TR" dirty="0" smtClean="0">
                <a:latin typeface="Book Antiqua" pitchFamily="18" charset="0"/>
              </a:rPr>
              <a:t>3- </a:t>
            </a:r>
            <a:r>
              <a:rPr lang="tr-TR" dirty="0">
                <a:latin typeface="Book Antiqua" pitchFamily="18" charset="0"/>
              </a:rPr>
              <a:t>İş kazası ve meslek hastalığından doğan hukuki sonuçlar</a:t>
            </a:r>
          </a:p>
        </p:txBody>
      </p:sp>
      <p:sp>
        <p:nvSpPr>
          <p:cNvPr id="8196" name="Metin kutusu 4"/>
          <p:cNvSpPr txBox="1">
            <a:spLocks noChangeArrowheads="1"/>
          </p:cNvSpPr>
          <p:nvPr/>
        </p:nvSpPr>
        <p:spPr bwMode="auto">
          <a:xfrm>
            <a:off x="6269038" y="1444625"/>
            <a:ext cx="6099175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 b="1">
                <a:latin typeface="Book Antiqua" pitchFamily="18" charset="0"/>
              </a:rPr>
              <a:t>TEKNİK KONULAR </a:t>
            </a:r>
          </a:p>
          <a:p>
            <a:pPr eaLnBrk="1" hangingPunct="1">
              <a:buFont typeface="Arial" charset="0"/>
              <a:buChar char="•"/>
            </a:pPr>
            <a:r>
              <a:rPr lang="tr-TR">
                <a:latin typeface="Book Antiqua" pitchFamily="18" charset="0"/>
              </a:rPr>
              <a:t>1- Kimyasal, fiziksel ve ergonomik risk etmenleri</a:t>
            </a:r>
          </a:p>
          <a:p>
            <a:pPr eaLnBrk="1" hangingPunct="1">
              <a:buFont typeface="Arial" charset="0"/>
              <a:buChar char="•"/>
            </a:pPr>
            <a:r>
              <a:rPr lang="tr-TR">
                <a:latin typeface="Book Antiqua" pitchFamily="18" charset="0"/>
              </a:rPr>
              <a:t>2- Elle kaldırma ve taşıma </a:t>
            </a:r>
          </a:p>
          <a:p>
            <a:pPr eaLnBrk="1" hangingPunct="1">
              <a:buFont typeface="Arial" charset="0"/>
              <a:buChar char="•"/>
            </a:pPr>
            <a:r>
              <a:rPr lang="tr-TR">
                <a:latin typeface="Book Antiqua" pitchFamily="18" charset="0"/>
              </a:rPr>
              <a:t>3- Parlama, patlama, yangın ve yangından korunma </a:t>
            </a:r>
          </a:p>
          <a:p>
            <a:pPr eaLnBrk="1" hangingPunct="1">
              <a:buFont typeface="Arial" charset="0"/>
              <a:buChar char="•"/>
            </a:pPr>
            <a:r>
              <a:rPr lang="tr-TR">
                <a:latin typeface="Book Antiqua" pitchFamily="18" charset="0"/>
              </a:rPr>
              <a:t>4- İş ekipmanlarının güvenli kullanımı</a:t>
            </a:r>
          </a:p>
          <a:p>
            <a:pPr eaLnBrk="1" hangingPunct="1">
              <a:buFont typeface="Arial" charset="0"/>
              <a:buChar char="•"/>
            </a:pPr>
            <a:r>
              <a:rPr lang="tr-TR">
                <a:latin typeface="Book Antiqua" pitchFamily="18" charset="0"/>
              </a:rPr>
              <a:t>5- Ekranlı araçlarla çalışma</a:t>
            </a:r>
          </a:p>
          <a:p>
            <a:pPr eaLnBrk="1" hangingPunct="1">
              <a:buFont typeface="Arial" charset="0"/>
              <a:buChar char="•"/>
            </a:pPr>
            <a:r>
              <a:rPr lang="tr-TR">
                <a:latin typeface="Book Antiqua" pitchFamily="18" charset="0"/>
              </a:rPr>
              <a:t>6- Elektrik, tehlikeleri, riskleri ve önlemleri</a:t>
            </a:r>
          </a:p>
          <a:p>
            <a:pPr eaLnBrk="1" hangingPunct="1">
              <a:buFont typeface="Arial" charset="0"/>
              <a:buChar char="•"/>
            </a:pPr>
            <a:r>
              <a:rPr lang="tr-TR">
                <a:latin typeface="Book Antiqua" pitchFamily="18" charset="0"/>
              </a:rPr>
              <a:t>7- İş kazalarının sebepleri ve korunma prensipleri ile tekniklerinin uygulanması</a:t>
            </a:r>
          </a:p>
          <a:p>
            <a:pPr eaLnBrk="1" hangingPunct="1">
              <a:buFont typeface="Arial" charset="0"/>
              <a:buChar char="•"/>
            </a:pPr>
            <a:r>
              <a:rPr lang="tr-TR">
                <a:latin typeface="Book Antiqua" pitchFamily="18" charset="0"/>
              </a:rPr>
              <a:t>8- Güvenlik ve sağlık işaretleri</a:t>
            </a:r>
          </a:p>
          <a:p>
            <a:pPr eaLnBrk="1" hangingPunct="1">
              <a:buFont typeface="Arial" charset="0"/>
              <a:buChar char="•"/>
            </a:pPr>
            <a:r>
              <a:rPr lang="tr-TR">
                <a:latin typeface="Book Antiqua" pitchFamily="18" charset="0"/>
              </a:rPr>
              <a:t>9- Kişisel koruyucu donanım kullanımı</a:t>
            </a:r>
          </a:p>
          <a:p>
            <a:pPr eaLnBrk="1" hangingPunct="1">
              <a:buFont typeface="Arial" charset="0"/>
              <a:buChar char="•"/>
            </a:pPr>
            <a:r>
              <a:rPr lang="tr-TR">
                <a:latin typeface="Book Antiqua" pitchFamily="18" charset="0"/>
              </a:rPr>
              <a:t>10- İş sağlığı ve güvenliği genel kuralları ve güvenlik kültürü </a:t>
            </a:r>
          </a:p>
          <a:p>
            <a:pPr eaLnBrk="1" hangingPunct="1">
              <a:buFont typeface="Arial" charset="0"/>
              <a:buChar char="•"/>
            </a:pPr>
            <a:r>
              <a:rPr lang="tr-TR">
                <a:latin typeface="Book Antiqua" pitchFamily="18" charset="0"/>
              </a:rPr>
              <a:t>11- Tahliye ve kurtarma</a:t>
            </a:r>
          </a:p>
        </p:txBody>
      </p:sp>
      <p:sp>
        <p:nvSpPr>
          <p:cNvPr id="6" name="Metin kutusu 5">
            <a:extLst/>
          </p:cNvPr>
          <p:cNvSpPr txBox="1"/>
          <p:nvPr/>
        </p:nvSpPr>
        <p:spPr>
          <a:xfrm>
            <a:off x="784225" y="3659188"/>
            <a:ext cx="5484813" cy="1754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b="1" dirty="0">
                <a:latin typeface="Book Antiqua" panose="02040602050305030304" pitchFamily="18" charset="0"/>
              </a:rPr>
              <a:t>SAĞLIK KONULARI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tr-TR" dirty="0">
                <a:latin typeface="Book Antiqua" panose="02040602050305030304" pitchFamily="18" charset="0"/>
              </a:rPr>
              <a:t>1- Meslek hastalıklarının sebepleri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tr-TR" dirty="0">
                <a:latin typeface="Book Antiqua" panose="02040602050305030304" pitchFamily="18" charset="0"/>
              </a:rPr>
              <a:t>2- Hastalıktan korunma prensipleri ve korunma tekniklerinin uygulanması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tr-TR" dirty="0">
                <a:latin typeface="Book Antiqua" panose="02040602050305030304" pitchFamily="18" charset="0"/>
              </a:rPr>
              <a:t>3- Biyolojik ve </a:t>
            </a:r>
            <a:r>
              <a:rPr lang="tr-TR" dirty="0" err="1">
                <a:latin typeface="Book Antiqua" panose="02040602050305030304" pitchFamily="18" charset="0"/>
              </a:rPr>
              <a:t>psikososyal</a:t>
            </a:r>
            <a:r>
              <a:rPr lang="tr-TR" dirty="0">
                <a:latin typeface="Book Antiqua" panose="02040602050305030304" pitchFamily="18" charset="0"/>
              </a:rPr>
              <a:t> risk etmenleri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tr-TR" dirty="0">
                <a:latin typeface="Book Antiqua" panose="02040602050305030304" pitchFamily="18" charset="0"/>
              </a:rPr>
              <a:t>4- İlkyardım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Resim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51513" y="455613"/>
            <a:ext cx="6440487" cy="594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Başlık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908050" y="1322388"/>
            <a:ext cx="6354763" cy="6381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r-TR" b="1" dirty="0">
                <a:solidFill>
                  <a:srgbClr val="FF0000"/>
                </a:solidFill>
                <a:latin typeface="Book Antiqua" panose="02040602050305030304" pitchFamily="18" charset="0"/>
              </a:rPr>
              <a:t>TERMAL KONFOR</a:t>
            </a:r>
          </a:p>
        </p:txBody>
      </p:sp>
      <p:sp>
        <p:nvSpPr>
          <p:cNvPr id="44036" name="Dikdörtgen 3"/>
          <p:cNvSpPr>
            <a:spLocks noChangeArrowheads="1"/>
          </p:cNvSpPr>
          <p:nvPr/>
        </p:nvSpPr>
        <p:spPr bwMode="auto">
          <a:xfrm>
            <a:off x="801688" y="2143125"/>
            <a:ext cx="11210925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 sz="2000" b="1">
                <a:latin typeface="Book Antiqua" pitchFamily="18" charset="0"/>
              </a:rPr>
              <a:t>BİR İŞYERİNDE ÇALIŞANLARIN BÜYÜK ÇOĞUNLUĞUNUN </a:t>
            </a:r>
          </a:p>
          <a:p>
            <a:pPr eaLnBrk="1" hangingPunct="1">
              <a:buFont typeface="Arial" charset="0"/>
              <a:buChar char="•"/>
            </a:pPr>
            <a:r>
              <a:rPr lang="tr-TR" sz="2000" b="1">
                <a:latin typeface="Book Antiqua" pitchFamily="18" charset="0"/>
              </a:rPr>
              <a:t>SICAKLIK</a:t>
            </a:r>
          </a:p>
          <a:p>
            <a:pPr eaLnBrk="1" hangingPunct="1">
              <a:buFont typeface="Arial" charset="0"/>
              <a:buChar char="•"/>
            </a:pPr>
            <a:r>
              <a:rPr lang="tr-TR" sz="2000" b="1">
                <a:latin typeface="Book Antiqua" pitchFamily="18" charset="0"/>
              </a:rPr>
              <a:t>NEM</a:t>
            </a:r>
          </a:p>
          <a:p>
            <a:pPr eaLnBrk="1" hangingPunct="1">
              <a:buFont typeface="Arial" charset="0"/>
              <a:buChar char="•"/>
            </a:pPr>
            <a:r>
              <a:rPr lang="tr-TR" sz="2000" b="1">
                <a:latin typeface="Book Antiqua" pitchFamily="18" charset="0"/>
              </a:rPr>
              <a:t>HAVA AKIMI </a:t>
            </a:r>
          </a:p>
          <a:p>
            <a:pPr eaLnBrk="1" hangingPunct="1"/>
            <a:r>
              <a:rPr lang="tr-TR" sz="2000" b="1">
                <a:latin typeface="Book Antiqua" pitchFamily="18" charset="0"/>
              </a:rPr>
              <a:t>GİBİ İKLİM KOŞULLARI AÇISINDAN </a:t>
            </a:r>
          </a:p>
          <a:p>
            <a:pPr eaLnBrk="1" hangingPunct="1">
              <a:buFont typeface="Arial" charset="0"/>
              <a:buChar char="•"/>
            </a:pPr>
            <a:r>
              <a:rPr lang="tr-TR" sz="2000" b="1">
                <a:latin typeface="Book Antiqua" pitchFamily="18" charset="0"/>
              </a:rPr>
              <a:t>GEREK BEDENSEL</a:t>
            </a:r>
          </a:p>
          <a:p>
            <a:pPr eaLnBrk="1" hangingPunct="1">
              <a:buFont typeface="Arial" charset="0"/>
              <a:buChar char="•"/>
            </a:pPr>
            <a:r>
              <a:rPr lang="tr-TR" sz="2000" b="1">
                <a:latin typeface="Book Antiqua" pitchFamily="18" charset="0"/>
              </a:rPr>
              <a:t>GEREKSE ZİHİNSEL </a:t>
            </a:r>
          </a:p>
          <a:p>
            <a:pPr eaLnBrk="1" hangingPunct="1"/>
            <a:r>
              <a:rPr lang="tr-TR" sz="2000" b="1">
                <a:latin typeface="Book Antiqua" pitchFamily="18" charset="0"/>
              </a:rPr>
              <a:t>FAALİYETLERİNİ SÜRDÜRÜRKEN BELİRLİ BİR RAHATLIK İÇİNDE BULUNMALARINA </a:t>
            </a:r>
            <a:r>
              <a:rPr lang="tr-TR" sz="2000" b="1">
                <a:solidFill>
                  <a:srgbClr val="FF0000"/>
                </a:solidFill>
                <a:latin typeface="Book Antiqua" pitchFamily="18" charset="0"/>
              </a:rPr>
              <a:t>TERMAL KONFOR </a:t>
            </a:r>
            <a:r>
              <a:rPr lang="tr-TR" sz="2000" b="1">
                <a:latin typeface="Book Antiqua" pitchFamily="18" charset="0"/>
              </a:rPr>
              <a:t>DENİR.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Resim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67600" y="0"/>
            <a:ext cx="5675313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Başlık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4065588" y="325438"/>
            <a:ext cx="4060825" cy="6302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r-TR" b="1" dirty="0">
                <a:solidFill>
                  <a:srgbClr val="FF0000"/>
                </a:solidFill>
                <a:latin typeface="Book Antiqua" panose="02040602050305030304" pitchFamily="18" charset="0"/>
              </a:rPr>
              <a:t>AYDINLATMA </a:t>
            </a:r>
          </a:p>
        </p:txBody>
      </p:sp>
      <p:sp>
        <p:nvSpPr>
          <p:cNvPr id="45060" name="İçerik Yer Tutucusu 2"/>
          <p:cNvSpPr>
            <a:spLocks noGrp="1"/>
          </p:cNvSpPr>
          <p:nvPr>
            <p:ph idx="1"/>
          </p:nvPr>
        </p:nvSpPr>
        <p:spPr>
          <a:xfrm>
            <a:off x="914400" y="4103688"/>
            <a:ext cx="11374438" cy="2178050"/>
          </a:xfrm>
        </p:spPr>
        <p:txBody>
          <a:bodyPr/>
          <a:lstStyle/>
          <a:p>
            <a:pPr marL="0" indent="0" eaLnBrk="1" hangingPunct="1">
              <a:buFont typeface="Franklin Gothic Book" pitchFamily="34" charset="0"/>
              <a:buNone/>
            </a:pPr>
            <a:r>
              <a:rPr lang="tr-TR" b="1" dirty="0" smtClean="0">
                <a:latin typeface="Book Antiqua" pitchFamily="18" charset="0"/>
              </a:rPr>
              <a:t>PATLAYICI ORTAMLARDA </a:t>
            </a:r>
            <a:r>
              <a:rPr lang="tr-TR" b="1" dirty="0" smtClean="0">
                <a:solidFill>
                  <a:srgbClr val="FF0000"/>
                </a:solidFill>
                <a:latin typeface="Book Antiqua" pitchFamily="18" charset="0"/>
              </a:rPr>
              <a:t>EX-PROFF</a:t>
            </a:r>
            <a:endParaRPr lang="tr-TR" b="1" dirty="0" smtClean="0">
              <a:latin typeface="Book Antiqua" pitchFamily="18" charset="0"/>
            </a:endParaRPr>
          </a:p>
          <a:p>
            <a:pPr marL="0" indent="0" eaLnBrk="1" hangingPunct="1">
              <a:buFont typeface="Franklin Gothic Book" pitchFamily="34" charset="0"/>
              <a:buNone/>
            </a:pPr>
            <a:r>
              <a:rPr lang="tr-TR" b="1" dirty="0" smtClean="0">
                <a:latin typeface="Book Antiqua" pitchFamily="18" charset="0"/>
              </a:rPr>
              <a:t>PARLAYICI, TEHLİKELİ VE ZARALI MADDELERLE ÇALIŞILAN YERLERDE </a:t>
            </a:r>
            <a:r>
              <a:rPr lang="tr-TR" b="1" dirty="0" smtClean="0">
                <a:solidFill>
                  <a:srgbClr val="FF0000"/>
                </a:solidFill>
                <a:latin typeface="Book Antiqua" pitchFamily="18" charset="0"/>
              </a:rPr>
              <a:t>ETANJ </a:t>
            </a:r>
            <a:endParaRPr lang="tr-TR" b="1" dirty="0" smtClean="0">
              <a:latin typeface="Book Antiqua" pitchFamily="18" charset="0"/>
            </a:endParaRPr>
          </a:p>
          <a:p>
            <a:pPr marL="0" indent="0" eaLnBrk="1" hangingPunct="1">
              <a:buFont typeface="Franklin Gothic Book" pitchFamily="34" charset="0"/>
              <a:buNone/>
            </a:pPr>
            <a:r>
              <a:rPr lang="tr-TR" b="1" dirty="0" smtClean="0">
                <a:latin typeface="Book Antiqua" pitchFamily="18" charset="0"/>
              </a:rPr>
              <a:t>NEMLİ RUTUBETLİ YERLERDE SU GEÇİRMEZ </a:t>
            </a:r>
            <a:r>
              <a:rPr lang="tr-TR" b="1" dirty="0" smtClean="0">
                <a:solidFill>
                  <a:srgbClr val="FF0000"/>
                </a:solidFill>
                <a:latin typeface="Book Antiqua" pitchFamily="18" charset="0"/>
              </a:rPr>
              <a:t>CONTALI KAPAKLI ARMATÜRLER </a:t>
            </a:r>
            <a:r>
              <a:rPr lang="tr-TR" b="1" dirty="0" smtClean="0">
                <a:latin typeface="Book Antiqua" pitchFamily="18" charset="0"/>
              </a:rPr>
              <a:t>KULLANILMALIDIR.</a:t>
            </a:r>
          </a:p>
        </p:txBody>
      </p:sp>
      <p:sp>
        <p:nvSpPr>
          <p:cNvPr id="45061" name="Metin kutusu 3"/>
          <p:cNvSpPr txBox="1">
            <a:spLocks noChangeArrowheads="1"/>
          </p:cNvSpPr>
          <p:nvPr/>
        </p:nvSpPr>
        <p:spPr bwMode="auto">
          <a:xfrm>
            <a:off x="3124200" y="1652588"/>
            <a:ext cx="6954838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 b="1" u="sng" dirty="0">
                <a:solidFill>
                  <a:srgbClr val="FF0000"/>
                </a:solidFill>
                <a:latin typeface="Book Antiqua" pitchFamily="18" charset="0"/>
              </a:rPr>
              <a:t>YETERSİZ AYDINLATMA :</a:t>
            </a:r>
          </a:p>
          <a:p>
            <a:pPr eaLnBrk="1" hangingPunct="1">
              <a:buFont typeface="Arial" charset="0"/>
              <a:buChar char="•"/>
            </a:pPr>
            <a:r>
              <a:rPr lang="tr-TR" b="1" dirty="0">
                <a:latin typeface="Book Antiqua" pitchFamily="18" charset="0"/>
              </a:rPr>
              <a:t>VERİM VE KALİTENİN </a:t>
            </a:r>
            <a:r>
              <a:rPr lang="tr-TR" b="1" dirty="0" smtClean="0">
                <a:latin typeface="Book Antiqua" pitchFamily="18" charset="0"/>
              </a:rPr>
              <a:t>DÜŞMESİNE</a:t>
            </a:r>
            <a:endParaRPr lang="tr-TR" b="1" dirty="0">
              <a:latin typeface="Book Antiqua" pitchFamily="18" charset="0"/>
            </a:endParaRPr>
          </a:p>
          <a:p>
            <a:pPr eaLnBrk="1" hangingPunct="1"/>
            <a:endParaRPr lang="tr-TR" b="1" dirty="0">
              <a:latin typeface="Book Antiqua" pitchFamily="18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tr-TR" b="1" dirty="0">
                <a:latin typeface="Book Antiqua" pitchFamily="18" charset="0"/>
              </a:rPr>
              <a:t> ÇALIŞAN ÜZERİNDE OLUMSUZ SAĞLIK ETKİLERİNE </a:t>
            </a:r>
          </a:p>
          <a:p>
            <a:pPr eaLnBrk="1" hangingPunct="1">
              <a:buFont typeface="Arial" charset="0"/>
              <a:buChar char="•"/>
            </a:pPr>
            <a:endParaRPr lang="tr-TR" b="1" dirty="0">
              <a:latin typeface="Book Antiqua" pitchFamily="18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tr-TR" b="1" dirty="0">
                <a:latin typeface="Book Antiqua" pitchFamily="18" charset="0"/>
              </a:rPr>
              <a:t>İŞ KAZALARINA SEBEBİYET VERİR.</a:t>
            </a:r>
          </a:p>
        </p:txBody>
      </p:sp>
      <p:sp>
        <p:nvSpPr>
          <p:cNvPr id="5" name="Dikdörtgen 4">
            <a:extLst/>
          </p:cNvPr>
          <p:cNvSpPr/>
          <p:nvPr/>
        </p:nvSpPr>
        <p:spPr>
          <a:xfrm>
            <a:off x="2479675" y="1233488"/>
            <a:ext cx="7758113" cy="25908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r-T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Başlık 1"/>
          <p:cNvSpPr>
            <a:spLocks noGrp="1"/>
          </p:cNvSpPr>
          <p:nvPr>
            <p:ph type="title"/>
          </p:nvPr>
        </p:nvSpPr>
        <p:spPr>
          <a:xfrm>
            <a:off x="4232275" y="920750"/>
            <a:ext cx="3727450" cy="741363"/>
          </a:xfrm>
        </p:spPr>
        <p:txBody>
          <a:bodyPr/>
          <a:lstStyle/>
          <a:p>
            <a:pPr eaLnBrk="1" hangingPunct="1"/>
            <a:r>
              <a:rPr lang="tr-TR" b="1" smtClean="0">
                <a:solidFill>
                  <a:srgbClr val="FF0000"/>
                </a:solidFill>
                <a:latin typeface="Book Antiqua" pitchFamily="18" charset="0"/>
              </a:rPr>
              <a:t>ERGONOMİ</a:t>
            </a:r>
          </a:p>
        </p:txBody>
      </p:sp>
      <p:sp>
        <p:nvSpPr>
          <p:cNvPr id="3" name="İçerik Yer Tutucusu 2">
            <a:extLst/>
          </p:cNvPr>
          <p:cNvSpPr>
            <a:spLocks noGrp="1"/>
          </p:cNvSpPr>
          <p:nvPr>
            <p:ph idx="1"/>
          </p:nvPr>
        </p:nvSpPr>
        <p:spPr>
          <a:xfrm>
            <a:off x="1497013" y="2355850"/>
            <a:ext cx="10196512" cy="3581400"/>
          </a:xfrm>
        </p:spPr>
        <p:txBody>
          <a:bodyPr rtlCol="0">
            <a:normAutofit fontScale="92500" lnSpcReduction="10000"/>
          </a:bodyPr>
          <a:lstStyle/>
          <a:p>
            <a:pPr marL="0" indent="0" eaLnBrk="1" fontAlgn="auto" hangingPunct="1">
              <a:buFont typeface="Franklin Gothic Book" pitchFamily="34" charset="0"/>
              <a:buNone/>
              <a:defRPr/>
            </a:pPr>
            <a:r>
              <a:rPr lang="tr-TR" dirty="0">
                <a:latin typeface="Book Antiqua" panose="02040602050305030304" pitchFamily="18" charset="0"/>
              </a:rPr>
              <a:t>İNSAN MAKİNE VE ÇEVRENİN BİR ARADA UYUMLU VE VERİMLİ BİR ŞEKİLDE ÇALIŞMASINI İNCELEYEN BİLİM DALIDIR.</a:t>
            </a:r>
          </a:p>
          <a:p>
            <a:pPr marL="0" indent="0" eaLnBrk="1" fontAlgn="auto" hangingPunct="1">
              <a:buFont typeface="Franklin Gothic Book" pitchFamily="34" charset="0"/>
              <a:buNone/>
              <a:defRPr/>
            </a:pPr>
            <a:r>
              <a:rPr lang="tr-TR" b="1" dirty="0">
                <a:latin typeface="Book Antiqua" panose="02040602050305030304" pitchFamily="18" charset="0"/>
              </a:rPr>
              <a:t>AMACI</a:t>
            </a:r>
            <a:r>
              <a:rPr lang="tr-TR" dirty="0">
                <a:latin typeface="Book Antiqua" panose="02040602050305030304" pitchFamily="18" charset="0"/>
              </a:rPr>
              <a:t> </a:t>
            </a:r>
          </a:p>
          <a:p>
            <a:pPr marL="384048" indent="-384048" eaLnBrk="1" fontAlgn="auto" hangingPunct="1">
              <a:defRPr/>
            </a:pPr>
            <a:r>
              <a:rPr lang="tr-TR" dirty="0">
                <a:latin typeface="Book Antiqua" panose="02040602050305030304" pitchFamily="18" charset="0"/>
              </a:rPr>
              <a:t>GEREKSİZ VE AŞIRI ZORLAMALARDAN KAÇINMAK</a:t>
            </a:r>
          </a:p>
          <a:p>
            <a:pPr marL="384048" indent="-384048" eaLnBrk="1" fontAlgn="auto" hangingPunct="1">
              <a:defRPr/>
            </a:pPr>
            <a:r>
              <a:rPr lang="tr-TR" dirty="0">
                <a:latin typeface="Book Antiqua" panose="02040602050305030304" pitchFamily="18" charset="0"/>
              </a:rPr>
              <a:t>LÜZUMSUZ AKTİVİTELERİ ÖNLEMEK</a:t>
            </a:r>
          </a:p>
          <a:p>
            <a:pPr marL="384048" indent="-384048" eaLnBrk="1" fontAlgn="auto" hangingPunct="1">
              <a:defRPr/>
            </a:pPr>
            <a:r>
              <a:rPr lang="tr-TR" dirty="0">
                <a:latin typeface="Book Antiqua" panose="02040602050305030304" pitchFamily="18" charset="0"/>
              </a:rPr>
              <a:t>ÇALIŞANLARIN ETKİNLİĞİNİ ARTTIRMAK</a:t>
            </a:r>
          </a:p>
          <a:p>
            <a:pPr marL="384048" indent="-384048" eaLnBrk="1" fontAlgn="auto" hangingPunct="1">
              <a:defRPr/>
            </a:pPr>
            <a:r>
              <a:rPr lang="tr-TR" dirty="0">
                <a:latin typeface="Book Antiqua" panose="02040602050305030304" pitchFamily="18" charset="0"/>
              </a:rPr>
              <a:t>ÇALIŞMANIN YÖNTEMLİ BİR ŞEKİLDE DÜZENLENMESİNİ SAĞLAMAKTIR.</a:t>
            </a:r>
          </a:p>
          <a:p>
            <a:pPr marL="0" indent="0" eaLnBrk="1" fontAlgn="auto" hangingPunct="1">
              <a:buFont typeface="Franklin Gothic Book" pitchFamily="34" charset="0"/>
              <a:buNone/>
              <a:defRPr/>
            </a:pPr>
            <a:endParaRPr lang="tr-TR" dirty="0">
              <a:latin typeface="Book Antiqua" panose="02040602050305030304" pitchFamily="18" charset="0"/>
            </a:endParaRPr>
          </a:p>
          <a:p>
            <a:pPr marL="0" indent="0" eaLnBrk="1" fontAlgn="auto" hangingPunct="1">
              <a:buFont typeface="Franklin Gothic Book" pitchFamily="34" charset="0"/>
              <a:buNone/>
              <a:defRPr/>
            </a:pPr>
            <a:r>
              <a:rPr lang="tr-TR" dirty="0">
                <a:latin typeface="Book Antiqua" panose="02040602050305030304" pitchFamily="18" charset="0"/>
              </a:rPr>
              <a:t> </a:t>
            </a:r>
          </a:p>
          <a:p>
            <a:pPr marL="0" indent="0" eaLnBrk="1" fontAlgn="auto" hangingPunct="1">
              <a:buFont typeface="Franklin Gothic Book" pitchFamily="34" charset="0"/>
              <a:buNone/>
              <a:defRPr/>
            </a:pPr>
            <a:endParaRPr lang="tr-TR"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Resim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39088" y="1773238"/>
            <a:ext cx="3795712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7" name="Başlık 1"/>
          <p:cNvSpPr>
            <a:spLocks noGrp="1"/>
          </p:cNvSpPr>
          <p:nvPr>
            <p:ph type="title"/>
          </p:nvPr>
        </p:nvSpPr>
        <p:spPr>
          <a:xfrm>
            <a:off x="1066800" y="893763"/>
            <a:ext cx="10820400" cy="879475"/>
          </a:xfrm>
        </p:spPr>
        <p:txBody>
          <a:bodyPr/>
          <a:lstStyle/>
          <a:p>
            <a:pPr eaLnBrk="1" hangingPunct="1"/>
            <a:r>
              <a:rPr lang="tr-TR" sz="3200" b="1" smtClean="0">
                <a:solidFill>
                  <a:srgbClr val="FF0000"/>
                </a:solidFill>
                <a:latin typeface="Book Antiqua" pitchFamily="18" charset="0"/>
              </a:rPr>
              <a:t>ERGONOMİK FAKTÖRLER DİKKATE ALINMAZSA</a:t>
            </a:r>
          </a:p>
        </p:txBody>
      </p:sp>
      <p:sp>
        <p:nvSpPr>
          <p:cNvPr id="47108" name="İçerik Yer Tutucusu 2"/>
          <p:cNvSpPr>
            <a:spLocks noGrp="1"/>
          </p:cNvSpPr>
          <p:nvPr>
            <p:ph idx="1"/>
          </p:nvPr>
        </p:nvSpPr>
        <p:spPr>
          <a:xfrm>
            <a:off x="1066800" y="2282825"/>
            <a:ext cx="7980363" cy="3581400"/>
          </a:xfrm>
        </p:spPr>
        <p:txBody>
          <a:bodyPr/>
          <a:lstStyle/>
          <a:p>
            <a:pPr eaLnBrk="1" hangingPunct="1"/>
            <a:r>
              <a:rPr lang="tr-TR" smtClean="0"/>
              <a:t>VERİM AZALIR</a:t>
            </a:r>
          </a:p>
          <a:p>
            <a:pPr eaLnBrk="1" hangingPunct="1"/>
            <a:r>
              <a:rPr lang="tr-TR" smtClean="0"/>
              <a:t>KAYIP ZAMANLAR ARTAR </a:t>
            </a:r>
          </a:p>
          <a:p>
            <a:pPr eaLnBrk="1" hangingPunct="1"/>
            <a:r>
              <a:rPr lang="tr-TR" smtClean="0"/>
              <a:t>DEVAMSIZLIKLAR VE İŞTEN AYRILMALAR ARTAR</a:t>
            </a:r>
          </a:p>
          <a:p>
            <a:pPr eaLnBrk="1" hangingPunct="1"/>
            <a:r>
              <a:rPr lang="tr-TR" smtClean="0"/>
              <a:t>İŞLE İLGİLİ HATALAR ARTAR </a:t>
            </a:r>
          </a:p>
          <a:p>
            <a:pPr eaLnBrk="1" hangingPunct="1"/>
            <a:r>
              <a:rPr lang="tr-TR" smtClean="0"/>
              <a:t>İŞ KALİTESİ DÜŞER</a:t>
            </a:r>
          </a:p>
          <a:p>
            <a:pPr eaLnBrk="1" hangingPunct="1"/>
            <a:r>
              <a:rPr lang="tr-TR" smtClean="0"/>
              <a:t>ÇALIŞANLARIN FİZİKSEL VE PSİKOLOJİK SORUNLARI ARTAR</a:t>
            </a:r>
          </a:p>
          <a:p>
            <a:pPr eaLnBrk="1" hangingPunct="1"/>
            <a:r>
              <a:rPr lang="tr-TR" smtClean="0"/>
              <a:t>İŞ KAZALARI VE MESLEK HASTALIKLARI ARTAR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995488" y="249238"/>
            <a:ext cx="9601200" cy="6302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r-TR" b="1" dirty="0">
                <a:solidFill>
                  <a:srgbClr val="FF0000"/>
                </a:solidFill>
                <a:latin typeface="Book Antiqua" panose="02040602050305030304" pitchFamily="18" charset="0"/>
              </a:rPr>
              <a:t>EKRANLI ARAÇLARLA ÇALIŞMA</a:t>
            </a:r>
          </a:p>
        </p:txBody>
      </p:sp>
      <p:pic>
        <p:nvPicPr>
          <p:cNvPr id="48131" name="Resim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213" y="1222375"/>
            <a:ext cx="4787900" cy="494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Metin kutusu 6"/>
          <p:cNvSpPr txBox="1">
            <a:spLocks noChangeArrowheads="1"/>
          </p:cNvSpPr>
          <p:nvPr/>
        </p:nvSpPr>
        <p:spPr bwMode="auto">
          <a:xfrm>
            <a:off x="5341938" y="1577975"/>
            <a:ext cx="4905375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 b="1">
                <a:latin typeface="Book Antiqua" pitchFamily="18" charset="0"/>
              </a:rPr>
              <a:t>EKRAN YÜKSEKLİĞİ</a:t>
            </a:r>
          </a:p>
          <a:p>
            <a:pPr eaLnBrk="1" hangingPunct="1"/>
            <a:r>
              <a:rPr lang="tr-TR" b="1">
                <a:latin typeface="Book Antiqua" pitchFamily="18" charset="0"/>
              </a:rPr>
              <a:t>MASA YÜKSEKLİĞİ</a:t>
            </a:r>
          </a:p>
          <a:p>
            <a:pPr eaLnBrk="1" hangingPunct="1"/>
            <a:r>
              <a:rPr lang="tr-TR" b="1">
                <a:latin typeface="Book Antiqua" pitchFamily="18" charset="0"/>
              </a:rPr>
              <a:t>OTURMA YÜKSEKLİĞİ</a:t>
            </a:r>
          </a:p>
          <a:p>
            <a:pPr eaLnBrk="1" hangingPunct="1"/>
            <a:endParaRPr lang="tr-TR" b="1">
              <a:latin typeface="Book Antiqua" pitchFamily="18" charset="0"/>
            </a:endParaRPr>
          </a:p>
          <a:p>
            <a:pPr eaLnBrk="1" hangingPunct="1"/>
            <a:r>
              <a:rPr lang="tr-TR" b="1">
                <a:latin typeface="Book Antiqua" pitchFamily="18" charset="0"/>
              </a:rPr>
              <a:t>GÖRÜŞ UZAKLIĞI </a:t>
            </a:r>
          </a:p>
          <a:p>
            <a:pPr eaLnBrk="1" hangingPunct="1"/>
            <a:r>
              <a:rPr lang="tr-TR" b="1">
                <a:latin typeface="Book Antiqua" pitchFamily="18" charset="0"/>
              </a:rPr>
              <a:t>BAKIŞ AÇISI</a:t>
            </a:r>
          </a:p>
          <a:p>
            <a:pPr eaLnBrk="1" hangingPunct="1"/>
            <a:endParaRPr lang="tr-TR" b="1">
              <a:latin typeface="Book Antiqua" pitchFamily="18" charset="0"/>
            </a:endParaRPr>
          </a:p>
          <a:p>
            <a:pPr eaLnBrk="1" hangingPunct="1"/>
            <a:r>
              <a:rPr lang="tr-TR" b="1">
                <a:latin typeface="Book Antiqua" pitchFamily="18" charset="0"/>
              </a:rPr>
              <a:t>BİLEK DESTEĞİ</a:t>
            </a:r>
          </a:p>
          <a:p>
            <a:pPr eaLnBrk="1" hangingPunct="1"/>
            <a:r>
              <a:rPr lang="tr-TR" b="1">
                <a:latin typeface="Book Antiqua" pitchFamily="18" charset="0"/>
              </a:rPr>
              <a:t>AYAK DESTEĞİ</a:t>
            </a:r>
          </a:p>
          <a:p>
            <a:pPr eaLnBrk="1" hangingPunct="1"/>
            <a:r>
              <a:rPr lang="tr-TR" b="1">
                <a:latin typeface="Book Antiqua" pitchFamily="18" charset="0"/>
              </a:rPr>
              <a:t>HAREKETLİ SIRT DESTEĞİ</a:t>
            </a:r>
          </a:p>
          <a:p>
            <a:pPr eaLnBrk="1" hangingPunct="1"/>
            <a:r>
              <a:rPr lang="tr-TR" b="1">
                <a:latin typeface="Book Antiqua" pitchFamily="18" charset="0"/>
              </a:rPr>
              <a:t>DİRSEK DESTEĞİ</a:t>
            </a:r>
          </a:p>
          <a:p>
            <a:pPr eaLnBrk="1" hangingPunct="1"/>
            <a:endParaRPr lang="tr-TR" b="1">
              <a:latin typeface="Book Antiqua" pitchFamily="18" charset="0"/>
            </a:endParaRPr>
          </a:p>
          <a:p>
            <a:pPr eaLnBrk="1" hangingPunct="1"/>
            <a:r>
              <a:rPr lang="tr-TR" b="1">
                <a:latin typeface="Book Antiqua" pitchFamily="18" charset="0"/>
              </a:rPr>
              <a:t>OTURMA AÇISI</a:t>
            </a:r>
          </a:p>
          <a:p>
            <a:pPr eaLnBrk="1" hangingPunct="1"/>
            <a:r>
              <a:rPr lang="tr-TR" b="1">
                <a:latin typeface="Book Antiqua" pitchFamily="18" charset="0"/>
              </a:rPr>
              <a:t>DİRSEK AÇISI</a:t>
            </a:r>
          </a:p>
          <a:p>
            <a:pPr eaLnBrk="1" hangingPunct="1"/>
            <a:r>
              <a:rPr lang="tr-TR" b="1">
                <a:latin typeface="Book Antiqua" pitchFamily="18" charset="0"/>
              </a:rPr>
              <a:t>BEŞ AYAKLI TEKERLEKLİ SANDALYE</a:t>
            </a:r>
          </a:p>
          <a:p>
            <a:pPr eaLnBrk="1" hangingPunct="1"/>
            <a:endParaRPr lang="tr-TR" b="1">
              <a:latin typeface="Book Antiqua" pitchFamily="18" charset="0"/>
            </a:endParaRPr>
          </a:p>
        </p:txBody>
      </p:sp>
      <p:sp>
        <p:nvSpPr>
          <p:cNvPr id="48133" name="Metin kutusu 9"/>
          <p:cNvSpPr txBox="1">
            <a:spLocks noChangeArrowheads="1"/>
          </p:cNvSpPr>
          <p:nvPr/>
        </p:nvSpPr>
        <p:spPr bwMode="auto">
          <a:xfrm>
            <a:off x="5360988" y="5497513"/>
            <a:ext cx="2438400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tr-TR" b="1">
              <a:latin typeface="Book Antiqua" pitchFamily="18" charset="0"/>
            </a:endParaRPr>
          </a:p>
          <a:p>
            <a:pPr eaLnBrk="1" hangingPunct="1"/>
            <a:r>
              <a:rPr lang="tr-TR" b="1">
                <a:latin typeface="Book Antiqua" pitchFamily="18" charset="0"/>
              </a:rPr>
              <a:t>KLAVYE MESAFESİ</a:t>
            </a:r>
          </a:p>
          <a:p>
            <a:pPr eaLnBrk="1" hangingPunct="1"/>
            <a:r>
              <a:rPr lang="tr-TR" b="1">
                <a:latin typeface="Book Antiqua" pitchFamily="18" charset="0"/>
              </a:rPr>
              <a:t>DİZ MESAFESİ</a:t>
            </a:r>
          </a:p>
          <a:p>
            <a:pPr eaLnBrk="1" hangingPunct="1"/>
            <a:r>
              <a:rPr lang="tr-TR" b="1">
                <a:latin typeface="Book Antiqua" pitchFamily="18" charset="0"/>
              </a:rPr>
              <a:t>DİZ AÇISI</a:t>
            </a:r>
          </a:p>
          <a:p>
            <a:pPr eaLnBrk="1" hangingPunct="1"/>
            <a:endParaRPr lang="tr-TR" b="1">
              <a:latin typeface="Book Antiqua" pitchFamily="18" charset="0"/>
            </a:endParaRPr>
          </a:p>
        </p:txBody>
      </p:sp>
      <p:pic>
        <p:nvPicPr>
          <p:cNvPr id="48134" name="Resim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86800" y="1139825"/>
            <a:ext cx="3505200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2403475" y="339725"/>
            <a:ext cx="8402638" cy="782638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r-TR" b="1" dirty="0">
                <a:solidFill>
                  <a:srgbClr val="FF0000"/>
                </a:solidFill>
                <a:latin typeface="Book Antiqua" panose="02040602050305030304" pitchFamily="18" charset="0"/>
              </a:rPr>
              <a:t>ELLE KALDIRMA VE TAŞIMA</a:t>
            </a:r>
            <a:br>
              <a:rPr lang="tr-TR" b="1" dirty="0">
                <a:solidFill>
                  <a:srgbClr val="FF0000"/>
                </a:solidFill>
                <a:latin typeface="Book Antiqua" panose="02040602050305030304" pitchFamily="18" charset="0"/>
              </a:rPr>
            </a:br>
            <a:endParaRPr lang="tr-TR" b="1" dirty="0">
              <a:solidFill>
                <a:srgbClr val="FF0000"/>
              </a:solidFill>
              <a:latin typeface="Book Antiqua" panose="02040602050305030304" pitchFamily="18" charset="0"/>
            </a:endParaRPr>
          </a:p>
        </p:txBody>
      </p:sp>
      <p:pic>
        <p:nvPicPr>
          <p:cNvPr id="49155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757363" y="973138"/>
            <a:ext cx="8951912" cy="5545137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163638" y="201613"/>
            <a:ext cx="10612437" cy="80962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tr-TR" sz="4000" b="1" smtClean="0">
                <a:solidFill>
                  <a:srgbClr val="FF0000"/>
                </a:solidFill>
                <a:latin typeface="Book Antiqua" pitchFamily="18" charset="0"/>
              </a:rPr>
              <a:t>KİŞİSEL KORUYUCU DONANIMLAR</a:t>
            </a:r>
            <a:br>
              <a:rPr lang="tr-TR" sz="4000" b="1" smtClean="0">
                <a:solidFill>
                  <a:srgbClr val="FF0000"/>
                </a:solidFill>
                <a:latin typeface="Book Antiqua" pitchFamily="18" charset="0"/>
              </a:rPr>
            </a:br>
            <a:endParaRPr lang="tr-TR" sz="4000" b="1" smtClean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50179" name="İçerik Yer Tutucusu 2"/>
          <p:cNvSpPr>
            <a:spLocks noGrp="1"/>
          </p:cNvSpPr>
          <p:nvPr>
            <p:ph idx="1"/>
          </p:nvPr>
        </p:nvSpPr>
        <p:spPr>
          <a:xfrm>
            <a:off x="2160588" y="2160588"/>
            <a:ext cx="9421812" cy="4697412"/>
          </a:xfrm>
        </p:spPr>
        <p:txBody>
          <a:bodyPr/>
          <a:lstStyle/>
          <a:p>
            <a:pPr marL="0" indent="0" eaLnBrk="1" hangingPunct="1">
              <a:lnSpc>
                <a:spcPct val="84000"/>
              </a:lnSpc>
              <a:buFont typeface="Franklin Gothic Book" pitchFamily="34" charset="0"/>
              <a:buNone/>
            </a:pPr>
            <a:r>
              <a:rPr lang="tr-TR" b="1" smtClean="0">
                <a:latin typeface="Book Antiqua" pitchFamily="18" charset="0"/>
              </a:rPr>
              <a:t>KİŞİLERCE SAĞLIK VE GÜVENLİK RİSKİNE KARŞI KORUNMAK AMACIYLA GİYİLMEK VEYA TUTULMAK ÜZERE TASARLANMIŞ DONANIMI İFADE EDER</a:t>
            </a:r>
          </a:p>
          <a:p>
            <a:pPr marL="0" indent="0" eaLnBrk="1" hangingPunct="1">
              <a:lnSpc>
                <a:spcPct val="84000"/>
              </a:lnSpc>
              <a:buFont typeface="Franklin Gothic Book" pitchFamily="34" charset="0"/>
              <a:buNone/>
            </a:pPr>
            <a:r>
              <a:rPr lang="tr-TR" b="1" u="sng" smtClean="0">
                <a:solidFill>
                  <a:srgbClr val="FF0000"/>
                </a:solidFill>
                <a:latin typeface="Book Antiqua" pitchFamily="18" charset="0"/>
              </a:rPr>
              <a:t>ÇEŞİTLERİ </a:t>
            </a:r>
            <a:r>
              <a:rPr lang="tr-TR" b="1" smtClean="0">
                <a:solidFill>
                  <a:srgbClr val="FF0000"/>
                </a:solidFill>
                <a:latin typeface="Book Antiqua" pitchFamily="18" charset="0"/>
              </a:rPr>
              <a:t> </a:t>
            </a:r>
          </a:p>
          <a:p>
            <a:pPr marL="0" indent="0" eaLnBrk="1" hangingPunct="1">
              <a:lnSpc>
                <a:spcPct val="84000"/>
              </a:lnSpc>
            </a:pPr>
            <a:r>
              <a:rPr lang="tr-TR" b="1" smtClean="0">
                <a:solidFill>
                  <a:schemeClr val="tx1"/>
                </a:solidFill>
                <a:latin typeface="Book Antiqua" pitchFamily="18" charset="0"/>
              </a:rPr>
              <a:t>KORUYUCU BAŞLIKLAR : BARETLER 	</a:t>
            </a:r>
          </a:p>
          <a:p>
            <a:pPr marL="0" indent="0" eaLnBrk="1" hangingPunct="1">
              <a:lnSpc>
                <a:spcPct val="84000"/>
              </a:lnSpc>
            </a:pPr>
            <a:r>
              <a:rPr lang="tr-TR" b="1" smtClean="0">
                <a:solidFill>
                  <a:schemeClr val="tx1"/>
                </a:solidFill>
                <a:latin typeface="Book Antiqua" pitchFamily="18" charset="0"/>
              </a:rPr>
              <a:t>KULAK KORUYUCULARI : KULAKLIKLAR , TIKAÇLAR</a:t>
            </a:r>
          </a:p>
          <a:p>
            <a:pPr marL="0" indent="0" eaLnBrk="1" hangingPunct="1">
              <a:lnSpc>
                <a:spcPct val="84000"/>
              </a:lnSpc>
            </a:pPr>
            <a:r>
              <a:rPr lang="tr-TR" b="1" smtClean="0">
                <a:solidFill>
                  <a:schemeClr val="tx1"/>
                </a:solidFill>
                <a:latin typeface="Book Antiqua" pitchFamily="18" charset="0"/>
              </a:rPr>
              <a:t>EL VE KOL KORUYUCULARI  : ELDİVEN</a:t>
            </a:r>
          </a:p>
          <a:p>
            <a:pPr marL="0" indent="0" eaLnBrk="1" hangingPunct="1">
              <a:lnSpc>
                <a:spcPct val="84000"/>
              </a:lnSpc>
            </a:pPr>
            <a:r>
              <a:rPr lang="tr-TR" b="1" smtClean="0">
                <a:solidFill>
                  <a:schemeClr val="tx1"/>
                </a:solidFill>
                <a:latin typeface="Book Antiqua" pitchFamily="18" charset="0"/>
              </a:rPr>
              <a:t>GÖZ VE YÜZ KORUYUCULARI : MASKELER , GÖZLÜKLER</a:t>
            </a:r>
          </a:p>
          <a:p>
            <a:pPr marL="0" indent="0" eaLnBrk="1" hangingPunct="1">
              <a:lnSpc>
                <a:spcPct val="84000"/>
              </a:lnSpc>
            </a:pPr>
            <a:r>
              <a:rPr lang="tr-TR" b="1" smtClean="0">
                <a:solidFill>
                  <a:schemeClr val="tx1"/>
                </a:solidFill>
                <a:latin typeface="Book Antiqua" pitchFamily="18" charset="0"/>
              </a:rPr>
              <a:t>VÜCUT KORUYUCULARI : YELEK , KORUYUCU ELBİSE</a:t>
            </a:r>
          </a:p>
          <a:p>
            <a:pPr marL="0" indent="0" eaLnBrk="1" hangingPunct="1">
              <a:lnSpc>
                <a:spcPct val="84000"/>
              </a:lnSpc>
            </a:pPr>
            <a:r>
              <a:rPr lang="tr-TR" b="1" smtClean="0">
                <a:solidFill>
                  <a:schemeClr val="tx1"/>
                </a:solidFill>
                <a:latin typeface="Book Antiqua" pitchFamily="18" charset="0"/>
              </a:rPr>
              <a:t>AYAK VE BACAK KORUYUCULARI : GÜVENLİK AYAKKABISI</a:t>
            </a:r>
          </a:p>
          <a:p>
            <a:pPr marL="0" indent="0" eaLnBrk="1" hangingPunct="1">
              <a:lnSpc>
                <a:spcPct val="84000"/>
              </a:lnSpc>
            </a:pPr>
            <a:r>
              <a:rPr lang="tr-TR" b="1" smtClean="0">
                <a:solidFill>
                  <a:schemeClr val="tx1"/>
                </a:solidFill>
                <a:latin typeface="Book Antiqua" pitchFamily="18" charset="0"/>
              </a:rPr>
              <a:t>SOLUNUM YOLU KORUYUCULARI : MASKE</a:t>
            </a:r>
          </a:p>
          <a:p>
            <a:pPr marL="0" indent="0" eaLnBrk="1" hangingPunct="1">
              <a:lnSpc>
                <a:spcPct val="84000"/>
              </a:lnSpc>
            </a:pPr>
            <a:r>
              <a:rPr lang="tr-TR" b="1" smtClean="0">
                <a:solidFill>
                  <a:schemeClr val="tx1"/>
                </a:solidFill>
                <a:latin typeface="Book Antiqua" pitchFamily="18" charset="0"/>
              </a:rPr>
              <a:t>DÜŞMEYE KARŞI KORUYUCULAR : EMNİYET KEMERİ</a:t>
            </a:r>
          </a:p>
        </p:txBody>
      </p:sp>
      <p:pic>
        <p:nvPicPr>
          <p:cNvPr id="50180" name="Resim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97875" y="908050"/>
            <a:ext cx="1636713" cy="93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1" name="Resim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5188" y="684213"/>
            <a:ext cx="1608137" cy="160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2" name="Resim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73325" y="573088"/>
            <a:ext cx="1606550" cy="160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3" name="Resim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02113" y="684213"/>
            <a:ext cx="1893887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4" name="Resim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51563" y="625475"/>
            <a:ext cx="1535112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5" name="Resim 1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00900" y="619125"/>
            <a:ext cx="1636713" cy="163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6" name="Resim 2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252075" y="0"/>
            <a:ext cx="1939925" cy="257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Başlık 1"/>
          <p:cNvSpPr>
            <a:spLocks noGrp="1"/>
          </p:cNvSpPr>
          <p:nvPr>
            <p:ph type="title"/>
          </p:nvPr>
        </p:nvSpPr>
        <p:spPr>
          <a:xfrm>
            <a:off x="1371600" y="377825"/>
            <a:ext cx="10283825" cy="1628775"/>
          </a:xfrm>
        </p:spPr>
        <p:txBody>
          <a:bodyPr/>
          <a:lstStyle/>
          <a:p>
            <a:pPr eaLnBrk="1" hangingPunct="1"/>
            <a:r>
              <a:rPr lang="tr-TR" sz="3200" b="1" smtClean="0">
                <a:solidFill>
                  <a:srgbClr val="FF0000"/>
                </a:solidFill>
                <a:latin typeface="Book Antiqua" pitchFamily="18" charset="0"/>
              </a:rPr>
              <a:t>SİZE VERİLEN KİŞİSEL KORUYUCULARIN;</a:t>
            </a:r>
            <a:br>
              <a:rPr lang="tr-TR" sz="3200" b="1" smtClean="0">
                <a:solidFill>
                  <a:srgbClr val="FF0000"/>
                </a:solidFill>
                <a:latin typeface="Book Antiqua" pitchFamily="18" charset="0"/>
              </a:rPr>
            </a:br>
            <a:r>
              <a:rPr lang="tr-TR" sz="3200" b="1" smtClean="0">
                <a:solidFill>
                  <a:srgbClr val="FF0000"/>
                </a:solidFill>
                <a:latin typeface="Book Antiqua" pitchFamily="18" charset="0"/>
              </a:rPr>
              <a:t>TEMİZ VE HİJYENİK KALMASINA DİKKAT EDİN!</a:t>
            </a:r>
          </a:p>
        </p:txBody>
      </p:sp>
      <p:pic>
        <p:nvPicPr>
          <p:cNvPr id="51203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28688" y="2165350"/>
            <a:ext cx="5167312" cy="3879850"/>
          </a:xfrm>
        </p:spPr>
      </p:pic>
      <p:pic>
        <p:nvPicPr>
          <p:cNvPr id="51204" name="Resim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96100" y="2165350"/>
            <a:ext cx="4097338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5" name="Metin kutusu 5"/>
          <p:cNvSpPr txBox="1">
            <a:spLocks noChangeArrowheads="1"/>
          </p:cNvSpPr>
          <p:nvPr/>
        </p:nvSpPr>
        <p:spPr bwMode="auto">
          <a:xfrm>
            <a:off x="6513513" y="5421313"/>
            <a:ext cx="56784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 sz="2000" b="1">
                <a:solidFill>
                  <a:srgbClr val="FF0000"/>
                </a:solidFill>
                <a:latin typeface="Book Antiqua" pitchFamily="18" charset="0"/>
              </a:rPr>
              <a:t>İŞİNİZ BİTİNCE DOLAPLARA KALDIRIN.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Başlık 1"/>
          <p:cNvSpPr>
            <a:spLocks noGrp="1"/>
          </p:cNvSpPr>
          <p:nvPr>
            <p:ph type="title"/>
          </p:nvPr>
        </p:nvSpPr>
        <p:spPr>
          <a:xfrm>
            <a:off x="1743075" y="314325"/>
            <a:ext cx="9601200" cy="831850"/>
          </a:xfrm>
        </p:spPr>
        <p:txBody>
          <a:bodyPr/>
          <a:lstStyle/>
          <a:p>
            <a:pPr eaLnBrk="1" hangingPunct="1"/>
            <a:r>
              <a:rPr lang="tr-TR" sz="4000" b="1" smtClean="0">
                <a:solidFill>
                  <a:srgbClr val="FF0000"/>
                </a:solidFill>
                <a:latin typeface="Book Antiqua" pitchFamily="18" charset="0"/>
              </a:rPr>
              <a:t>SAĞLIK VE GÜVENLİK İŞARETLERİ</a:t>
            </a:r>
          </a:p>
        </p:txBody>
      </p:sp>
      <p:pic>
        <p:nvPicPr>
          <p:cNvPr id="53251" name="table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252538" y="906463"/>
            <a:ext cx="4433887" cy="5616575"/>
          </a:xfrm>
        </p:spPr>
      </p:pic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12088" y="906463"/>
            <a:ext cx="952500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24950" y="906463"/>
            <a:ext cx="952500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4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29550" y="2346325"/>
            <a:ext cx="952500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5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124950" y="2346325"/>
            <a:ext cx="952500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6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421938" y="2346325"/>
            <a:ext cx="952500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7" name="Picture 1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29550" y="3786188"/>
            <a:ext cx="952500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8" name="16 Resim"/>
          <p:cNvPicPr>
            <a:picLocks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124950" y="3786188"/>
            <a:ext cx="93662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9" name="Picture 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206038" y="4073525"/>
            <a:ext cx="1519237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60" name="Picture 6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829550" y="5226050"/>
            <a:ext cx="984250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61" name="Picture 5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9144000" y="5226050"/>
            <a:ext cx="989013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62" name="Picture 16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0564813" y="5226050"/>
            <a:ext cx="881062" cy="12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6 Sağ Ok">
            <a:extLst/>
          </p:cNvPr>
          <p:cNvSpPr/>
          <p:nvPr/>
        </p:nvSpPr>
        <p:spPr>
          <a:xfrm>
            <a:off x="6399213" y="1438275"/>
            <a:ext cx="720725" cy="287338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tr-TR"/>
          </a:p>
        </p:txBody>
      </p:sp>
      <p:sp>
        <p:nvSpPr>
          <p:cNvPr id="17" name="12 Sağ Ok">
            <a:extLst/>
          </p:cNvPr>
          <p:cNvSpPr/>
          <p:nvPr/>
        </p:nvSpPr>
        <p:spPr>
          <a:xfrm>
            <a:off x="6399213" y="2733675"/>
            <a:ext cx="720725" cy="288925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tr-TR"/>
          </a:p>
        </p:txBody>
      </p:sp>
      <p:sp>
        <p:nvSpPr>
          <p:cNvPr id="18" name="18 Sağ Ok">
            <a:extLst/>
          </p:cNvPr>
          <p:cNvSpPr/>
          <p:nvPr/>
        </p:nvSpPr>
        <p:spPr>
          <a:xfrm>
            <a:off x="6399213" y="4175125"/>
            <a:ext cx="720725" cy="287338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tr-TR"/>
          </a:p>
        </p:txBody>
      </p:sp>
      <p:sp>
        <p:nvSpPr>
          <p:cNvPr id="19" name="19 Sağ Ok">
            <a:extLst/>
          </p:cNvPr>
          <p:cNvSpPr/>
          <p:nvPr/>
        </p:nvSpPr>
        <p:spPr>
          <a:xfrm>
            <a:off x="6399213" y="5541963"/>
            <a:ext cx="720725" cy="288925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tr-TR"/>
          </a:p>
        </p:txBody>
      </p:sp>
      <p:pic>
        <p:nvPicPr>
          <p:cNvPr id="53267" name="Resim 1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0329863" y="947738"/>
            <a:ext cx="1195387" cy="126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3543300" y="420688"/>
            <a:ext cx="5105400" cy="6477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r-TR" b="1" dirty="0">
                <a:solidFill>
                  <a:srgbClr val="FF0000"/>
                </a:solidFill>
                <a:latin typeface="Book Antiqua" panose="02040602050305030304" pitchFamily="18" charset="0"/>
              </a:rPr>
              <a:t>ACİL DURUMLAR</a:t>
            </a:r>
          </a:p>
        </p:txBody>
      </p:sp>
      <p:sp>
        <p:nvSpPr>
          <p:cNvPr id="54275" name="İçerik Yer Tutucusu 2"/>
          <p:cNvSpPr>
            <a:spLocks noGrp="1"/>
          </p:cNvSpPr>
          <p:nvPr>
            <p:ph idx="1"/>
          </p:nvPr>
        </p:nvSpPr>
        <p:spPr>
          <a:xfrm>
            <a:off x="828675" y="1068388"/>
            <a:ext cx="11026775" cy="2620962"/>
          </a:xfrm>
        </p:spPr>
        <p:txBody>
          <a:bodyPr/>
          <a:lstStyle/>
          <a:p>
            <a:pPr marL="0" indent="0" eaLnBrk="1" hangingPunct="1">
              <a:buFont typeface="Franklin Gothic Book" pitchFamily="34" charset="0"/>
              <a:buNone/>
            </a:pPr>
            <a:r>
              <a:rPr lang="tr-TR" smtClean="0">
                <a:latin typeface="Book Antiqua" pitchFamily="18" charset="0"/>
              </a:rPr>
              <a:t>İŞ YERİNİN TAMAMINDA VEYA BİR KISMINDA MEYDANA GELEBİLECEK </a:t>
            </a:r>
          </a:p>
          <a:p>
            <a:pPr marL="0" indent="0" eaLnBrk="1" hangingPunct="1">
              <a:buFont typeface="Franklin Gothic Book" pitchFamily="34" charset="0"/>
              <a:buNone/>
            </a:pPr>
            <a:r>
              <a:rPr lang="tr-TR" smtClean="0">
                <a:latin typeface="Book Antiqua" pitchFamily="18" charset="0"/>
              </a:rPr>
              <a:t>YANGIN , </a:t>
            </a:r>
          </a:p>
          <a:p>
            <a:pPr marL="0" indent="0" eaLnBrk="1" hangingPunct="1">
              <a:buFont typeface="Franklin Gothic Book" pitchFamily="34" charset="0"/>
              <a:buNone/>
            </a:pPr>
            <a:r>
              <a:rPr lang="tr-TR" smtClean="0">
                <a:latin typeface="Book Antiqua" pitchFamily="18" charset="0"/>
              </a:rPr>
              <a:t>PATLAMA , </a:t>
            </a:r>
          </a:p>
          <a:p>
            <a:pPr marL="0" indent="0" eaLnBrk="1" hangingPunct="1">
              <a:buFont typeface="Franklin Gothic Book" pitchFamily="34" charset="0"/>
              <a:buNone/>
            </a:pPr>
            <a:r>
              <a:rPr lang="tr-TR" smtClean="0">
                <a:latin typeface="Book Antiqua" pitchFamily="18" charset="0"/>
              </a:rPr>
              <a:t>TEHLİKELİ KİMYASAL MADDELERDEN KAYNAKLANAN YAYILIM , </a:t>
            </a:r>
          </a:p>
          <a:p>
            <a:pPr marL="0" indent="0" eaLnBrk="1" hangingPunct="1">
              <a:buFont typeface="Franklin Gothic Book" pitchFamily="34" charset="0"/>
              <a:buNone/>
            </a:pPr>
            <a:r>
              <a:rPr lang="tr-TR" smtClean="0">
                <a:latin typeface="Book Antiqua" pitchFamily="18" charset="0"/>
              </a:rPr>
              <a:t>DOĞAL AFET GİBİ ACİL MÜDAHALE , MÜCADELE  , İLK YARDIM VEYA TAHLİYE GEREKTİREN OLAYLARI İFADE EDER.</a:t>
            </a:r>
          </a:p>
        </p:txBody>
      </p:sp>
      <p:sp>
        <p:nvSpPr>
          <p:cNvPr id="54276" name="Metin kutusu 3"/>
          <p:cNvSpPr txBox="1">
            <a:spLocks noChangeArrowheads="1"/>
          </p:cNvSpPr>
          <p:nvPr/>
        </p:nvSpPr>
        <p:spPr bwMode="auto">
          <a:xfrm>
            <a:off x="1379538" y="3746500"/>
            <a:ext cx="35496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 sz="2400" b="1" u="sng">
                <a:solidFill>
                  <a:srgbClr val="FF0000"/>
                </a:solidFill>
                <a:latin typeface="Book Antiqua" pitchFamily="18" charset="0"/>
              </a:rPr>
              <a:t>ACİL DURUM EKİBİ</a:t>
            </a:r>
          </a:p>
          <a:p>
            <a:pPr eaLnBrk="1" hangingPunct="1"/>
            <a:endParaRPr lang="tr-TR" sz="2400" b="1" u="sng">
              <a:solidFill>
                <a:srgbClr val="FF0000"/>
              </a:solidFill>
              <a:latin typeface="Book Antiqua" pitchFamily="18" charset="0"/>
            </a:endParaRPr>
          </a:p>
          <a:p>
            <a:pPr eaLnBrk="1" hangingPunct="1"/>
            <a:endParaRPr lang="tr-TR" sz="2400" b="1" u="sng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54277" name="Metin kutusu 4"/>
          <p:cNvSpPr txBox="1">
            <a:spLocks noChangeArrowheads="1"/>
          </p:cNvSpPr>
          <p:nvPr/>
        </p:nvSpPr>
        <p:spPr bwMode="auto">
          <a:xfrm>
            <a:off x="2324100" y="4208463"/>
            <a:ext cx="2743200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/>
              <a:t>ÖNLEME </a:t>
            </a:r>
          </a:p>
          <a:p>
            <a:pPr eaLnBrk="1" hangingPunct="1"/>
            <a:r>
              <a:rPr lang="tr-TR"/>
              <a:t>KORUMA </a:t>
            </a:r>
          </a:p>
          <a:p>
            <a:pPr eaLnBrk="1" hangingPunct="1"/>
            <a:r>
              <a:rPr lang="tr-TR"/>
              <a:t>TAHLİYE </a:t>
            </a:r>
          </a:p>
          <a:p>
            <a:pPr eaLnBrk="1" hangingPunct="1"/>
            <a:r>
              <a:rPr lang="tr-TR"/>
              <a:t>YANGINLA MÜCADELE</a:t>
            </a:r>
          </a:p>
          <a:p>
            <a:pPr eaLnBrk="1" hangingPunct="1"/>
            <a:r>
              <a:rPr lang="tr-TR"/>
              <a:t>İLK YARDIM</a:t>
            </a:r>
          </a:p>
        </p:txBody>
      </p:sp>
      <p:sp>
        <p:nvSpPr>
          <p:cNvPr id="6" name="Dikdörtgen 5">
            <a:extLst/>
          </p:cNvPr>
          <p:cNvSpPr/>
          <p:nvPr/>
        </p:nvSpPr>
        <p:spPr>
          <a:xfrm>
            <a:off x="5440363" y="3746500"/>
            <a:ext cx="5594350" cy="2247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tr-TR" b="1">
                <a:solidFill>
                  <a:srgbClr val="FF0000"/>
                </a:solidFill>
                <a:latin typeface="Book Antiqua" pitchFamily="18" charset="0"/>
              </a:rPr>
              <a:t>İŞ YERİ TEHLİKE SINIFINA VE İŞÇİ SAYISINA GÖRE GEREKLİ DONANIMA SAHİP KİŞİLER OLARAK BELİRLENİR.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Resim 1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5638" y="0"/>
            <a:ext cx="6305550" cy="689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Başlık 1"/>
          <p:cNvSpPr>
            <a:spLocks noGrp="1"/>
          </p:cNvSpPr>
          <p:nvPr>
            <p:ph type="title"/>
          </p:nvPr>
        </p:nvSpPr>
        <p:spPr>
          <a:xfrm>
            <a:off x="722313" y="1528763"/>
            <a:ext cx="9601200" cy="657225"/>
          </a:xfrm>
        </p:spPr>
        <p:txBody>
          <a:bodyPr/>
          <a:lstStyle/>
          <a:p>
            <a:pPr eaLnBrk="1" hangingPunct="1"/>
            <a:r>
              <a:rPr lang="tr-TR" sz="3600" b="1" smtClean="0">
                <a:solidFill>
                  <a:srgbClr val="FF0000"/>
                </a:solidFill>
                <a:latin typeface="Book Antiqua" pitchFamily="18" charset="0"/>
              </a:rPr>
              <a:t>İŞ SAĞLIĞI VE GÜVENLİĞİ NEDİR?</a:t>
            </a:r>
          </a:p>
        </p:txBody>
      </p:sp>
      <p:sp>
        <p:nvSpPr>
          <p:cNvPr id="3" name="Dikdörtgen 2">
            <a:extLst/>
          </p:cNvPr>
          <p:cNvSpPr/>
          <p:nvPr/>
        </p:nvSpPr>
        <p:spPr>
          <a:xfrm>
            <a:off x="1398588" y="4205288"/>
            <a:ext cx="6519862" cy="8270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b="1" dirty="0">
                <a:solidFill>
                  <a:srgbClr val="FF0000"/>
                </a:solidFill>
                <a:latin typeface="Book Antiqua" panose="02040602050305030304" pitchFamily="18" charset="0"/>
              </a:rPr>
              <a:t>DÜZELTMEKTEN ÇOK KORUYUCUDUR (PROAKTİF)</a:t>
            </a:r>
          </a:p>
        </p:txBody>
      </p:sp>
      <p:sp>
        <p:nvSpPr>
          <p:cNvPr id="9221" name="Metin kutusu 3"/>
          <p:cNvSpPr txBox="1">
            <a:spLocks noChangeArrowheads="1"/>
          </p:cNvSpPr>
          <p:nvPr/>
        </p:nvSpPr>
        <p:spPr bwMode="auto">
          <a:xfrm>
            <a:off x="828675" y="2239963"/>
            <a:ext cx="789781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>
                <a:latin typeface="Book Antiqua" pitchFamily="18" charset="0"/>
              </a:rPr>
              <a:t>İşyerlerinde işin yürütülmesi sırasında ortaya çıkabilecek tehlikelerden ve sağlığa zarar verebilecek koşullardan, çalışanları korumak ve onlara daha iyi bir çalışma ortamı sağlayabilmek adına yapılan </a:t>
            </a:r>
            <a:r>
              <a:rPr lang="tr-TR">
                <a:solidFill>
                  <a:srgbClr val="FF0000"/>
                </a:solidFill>
                <a:latin typeface="Book Antiqua" pitchFamily="18" charset="0"/>
              </a:rPr>
              <a:t>bilimsel </a:t>
            </a:r>
            <a:r>
              <a:rPr lang="tr-TR">
                <a:latin typeface="Book Antiqua" pitchFamily="18" charset="0"/>
              </a:rPr>
              <a:t>ve </a:t>
            </a:r>
            <a:r>
              <a:rPr lang="tr-TR">
                <a:solidFill>
                  <a:srgbClr val="FF0000"/>
                </a:solidFill>
                <a:latin typeface="Book Antiqua" pitchFamily="18" charset="0"/>
              </a:rPr>
              <a:t>sistemli</a:t>
            </a:r>
            <a:r>
              <a:rPr lang="tr-TR">
                <a:latin typeface="Book Antiqua" pitchFamily="18" charset="0"/>
              </a:rPr>
              <a:t> çalışmaların tümüdür.   </a:t>
            </a:r>
          </a:p>
        </p:txBody>
      </p:sp>
      <p:sp>
        <p:nvSpPr>
          <p:cNvPr id="7" name="Dikdörtgen 6">
            <a:extLst/>
          </p:cNvPr>
          <p:cNvSpPr/>
          <p:nvPr/>
        </p:nvSpPr>
        <p:spPr>
          <a:xfrm>
            <a:off x="1398588" y="5362575"/>
            <a:ext cx="6519862" cy="1050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tr-TR" b="1">
                <a:solidFill>
                  <a:srgbClr val="FF0000"/>
                </a:solidFill>
                <a:latin typeface="Book Antiqua" pitchFamily="18" charset="0"/>
              </a:rPr>
              <a:t>ANCAK İLGİLİ TARAFLARIN KATKISIYLA GELİŞEBİLİR </a:t>
            </a:r>
          </a:p>
          <a:p>
            <a:pPr algn="ctr" eaLnBrk="1" hangingPunct="1">
              <a:defRPr/>
            </a:pPr>
            <a:r>
              <a:rPr lang="tr-TR" b="1">
                <a:solidFill>
                  <a:srgbClr val="FF0000"/>
                </a:solidFill>
                <a:latin typeface="Book Antiqua" pitchFamily="18" charset="0"/>
              </a:rPr>
              <a:t>(DEVLET,İŞVEREN,ÇALIŞANLAR-SENDİKA)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201738" y="979488"/>
            <a:ext cx="10467975" cy="7715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r-TR" b="1" dirty="0">
                <a:solidFill>
                  <a:srgbClr val="FF0000"/>
                </a:solidFill>
                <a:latin typeface="Book Antiqua" panose="02040602050305030304" pitchFamily="18" charset="0"/>
              </a:rPr>
              <a:t>ACİL DURUMLARDA NE YAPILMALI ?</a:t>
            </a:r>
          </a:p>
        </p:txBody>
      </p:sp>
      <p:sp>
        <p:nvSpPr>
          <p:cNvPr id="3" name="İçerik Yer Tutucusu 2">
            <a:extLst/>
          </p:cNvPr>
          <p:cNvSpPr>
            <a:spLocks noGrp="1"/>
          </p:cNvSpPr>
          <p:nvPr>
            <p:ph idx="1"/>
          </p:nvPr>
        </p:nvSpPr>
        <p:spPr>
          <a:xfrm>
            <a:off x="1042988" y="2084388"/>
            <a:ext cx="11126787" cy="3581400"/>
          </a:xfrm>
        </p:spPr>
        <p:txBody>
          <a:bodyPr rtlCol="0">
            <a:normAutofit/>
          </a:bodyPr>
          <a:lstStyle/>
          <a:p>
            <a:pPr marL="384048" indent="-384048" eaLnBrk="1" fontAlgn="auto" hangingPunct="1">
              <a:defRPr/>
            </a:pPr>
            <a:r>
              <a:rPr lang="tr-TR" dirty="0">
                <a:latin typeface="Book Antiqua" panose="02040602050305030304" pitchFamily="18" charset="0"/>
              </a:rPr>
              <a:t>BULUNDUĞUMUZ ALANIN ACİL DURUM PROSEDÜRÜNÜ BİLDİĞİMİZDEN EMİN OLMALIYIZ</a:t>
            </a:r>
          </a:p>
          <a:p>
            <a:pPr marL="0" indent="0" eaLnBrk="1" fontAlgn="auto" hangingPunct="1">
              <a:buFont typeface="Franklin Gothic Book" pitchFamily="34" charset="0"/>
              <a:buNone/>
              <a:defRPr/>
            </a:pPr>
            <a:endParaRPr lang="tr-TR" dirty="0">
              <a:latin typeface="Book Antiqua" panose="02040602050305030304" pitchFamily="18" charset="0"/>
            </a:endParaRPr>
          </a:p>
          <a:p>
            <a:pPr marL="384048" indent="-384048" eaLnBrk="1" fontAlgn="auto" hangingPunct="1">
              <a:defRPr/>
            </a:pPr>
            <a:r>
              <a:rPr lang="tr-TR" dirty="0">
                <a:latin typeface="Book Antiqua" panose="02040602050305030304" pitchFamily="18" charset="0"/>
              </a:rPr>
              <a:t>ÇALIŞAN PERSONELİN SESLİ OLARAK UYARILMASI SAĞLANMALI</a:t>
            </a:r>
          </a:p>
          <a:p>
            <a:pPr marL="0" indent="0" eaLnBrk="1" fontAlgn="auto" hangingPunct="1">
              <a:buFont typeface="Franklin Gothic Book" pitchFamily="34" charset="0"/>
              <a:buNone/>
              <a:defRPr/>
            </a:pPr>
            <a:endParaRPr lang="tr-TR" dirty="0">
              <a:latin typeface="Book Antiqua" panose="02040602050305030304" pitchFamily="18" charset="0"/>
            </a:endParaRPr>
          </a:p>
          <a:p>
            <a:pPr marL="384048" indent="-384048" eaLnBrk="1" fontAlgn="auto" hangingPunct="1">
              <a:defRPr/>
            </a:pPr>
            <a:r>
              <a:rPr lang="tr-TR" u="sng" dirty="0">
                <a:latin typeface="Book Antiqua" panose="02040602050305030304" pitchFamily="18" charset="0"/>
              </a:rPr>
              <a:t>ÖNCE KENDİ SAĞLIĞIMIZI DÜŞÜNEREK MAKİNELER KAPATILMALI</a:t>
            </a:r>
          </a:p>
          <a:p>
            <a:pPr marL="0" indent="0" eaLnBrk="1" fontAlgn="auto" hangingPunct="1">
              <a:buFont typeface="Franklin Gothic Book" pitchFamily="34" charset="0"/>
              <a:buNone/>
              <a:defRPr/>
            </a:pPr>
            <a:endParaRPr lang="tr-TR" dirty="0">
              <a:latin typeface="Book Antiqua" panose="02040602050305030304" pitchFamily="18" charset="0"/>
            </a:endParaRPr>
          </a:p>
          <a:p>
            <a:pPr marL="384048" indent="-384048" eaLnBrk="1" fontAlgn="auto" hangingPunct="1">
              <a:defRPr/>
            </a:pPr>
            <a:r>
              <a:rPr lang="tr-TR" dirty="0">
                <a:latin typeface="Book Antiqua" panose="02040602050305030304" pitchFamily="18" charset="0"/>
              </a:rPr>
              <a:t>ACİL TOPLANMA MERKEZİNE TOPLANILMALI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866900" y="438150"/>
            <a:ext cx="9601200" cy="693738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r-TR" b="1" dirty="0">
                <a:solidFill>
                  <a:srgbClr val="FF0000"/>
                </a:solidFill>
                <a:latin typeface="Book Antiqua" panose="02040602050305030304" pitchFamily="18" charset="0"/>
              </a:rPr>
              <a:t>ACİL DURUMA HAZIR OLURSAK ;</a:t>
            </a:r>
          </a:p>
        </p:txBody>
      </p:sp>
      <p:sp>
        <p:nvSpPr>
          <p:cNvPr id="4" name="Oval 3">
            <a:extLst/>
          </p:cNvPr>
          <p:cNvSpPr/>
          <p:nvPr/>
        </p:nvSpPr>
        <p:spPr>
          <a:xfrm>
            <a:off x="3171825" y="1457325"/>
            <a:ext cx="2665413" cy="223202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000" b="1" dirty="0">
                <a:latin typeface="Book Antiqua" panose="02040602050305030304" pitchFamily="18" charset="0"/>
              </a:rPr>
              <a:t>CAN YAKIPLARI</a:t>
            </a:r>
          </a:p>
        </p:txBody>
      </p:sp>
      <p:sp>
        <p:nvSpPr>
          <p:cNvPr id="5" name="Oval 4">
            <a:extLst/>
          </p:cNvPr>
          <p:cNvSpPr/>
          <p:nvPr/>
        </p:nvSpPr>
        <p:spPr>
          <a:xfrm>
            <a:off x="6948488" y="1457325"/>
            <a:ext cx="2665412" cy="223202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000" b="1" dirty="0">
                <a:latin typeface="Book Antiqua" panose="02040602050305030304" pitchFamily="18" charset="0"/>
              </a:rPr>
              <a:t>MADDİ HASARLAR</a:t>
            </a:r>
          </a:p>
        </p:txBody>
      </p:sp>
      <p:sp>
        <p:nvSpPr>
          <p:cNvPr id="6" name="Oval 5">
            <a:extLst/>
          </p:cNvPr>
          <p:cNvSpPr/>
          <p:nvPr/>
        </p:nvSpPr>
        <p:spPr>
          <a:xfrm>
            <a:off x="1430338" y="4014788"/>
            <a:ext cx="2665412" cy="223043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1400" b="1" dirty="0">
                <a:latin typeface="Book Antiqua" panose="02040602050305030304" pitchFamily="18" charset="0"/>
              </a:rPr>
              <a:t>YARALANMALAR</a:t>
            </a:r>
          </a:p>
        </p:txBody>
      </p:sp>
      <p:sp>
        <p:nvSpPr>
          <p:cNvPr id="7" name="Oval 6">
            <a:extLst/>
          </p:cNvPr>
          <p:cNvSpPr/>
          <p:nvPr/>
        </p:nvSpPr>
        <p:spPr>
          <a:xfrm>
            <a:off x="9170988" y="4014788"/>
            <a:ext cx="2665412" cy="223043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000" b="1" dirty="0">
                <a:latin typeface="Book Antiqua" panose="02040602050305030304" pitchFamily="18" charset="0"/>
              </a:rPr>
              <a:t>ÇEVRESEL ETKİLER</a:t>
            </a:r>
          </a:p>
        </p:txBody>
      </p:sp>
      <p:sp>
        <p:nvSpPr>
          <p:cNvPr id="56327" name="Metin kutusu 7"/>
          <p:cNvSpPr txBox="1">
            <a:spLocks noChangeArrowheads="1"/>
          </p:cNvSpPr>
          <p:nvPr/>
        </p:nvSpPr>
        <p:spPr bwMode="auto">
          <a:xfrm>
            <a:off x="4443413" y="4014788"/>
            <a:ext cx="4727575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 sz="8000" b="1">
                <a:solidFill>
                  <a:srgbClr val="FF0000"/>
                </a:solidFill>
                <a:latin typeface="Book Antiqua" pitchFamily="18" charset="0"/>
              </a:rPr>
              <a:t>AZALIR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Başlık 1"/>
          <p:cNvSpPr>
            <a:spLocks noGrp="1"/>
          </p:cNvSpPr>
          <p:nvPr>
            <p:ph type="title"/>
          </p:nvPr>
        </p:nvSpPr>
        <p:spPr>
          <a:xfrm>
            <a:off x="4854575" y="122238"/>
            <a:ext cx="3214688" cy="631825"/>
          </a:xfrm>
        </p:spPr>
        <p:txBody>
          <a:bodyPr/>
          <a:lstStyle/>
          <a:p>
            <a:pPr eaLnBrk="1" hangingPunct="1"/>
            <a:r>
              <a:rPr lang="tr-TR" sz="4800" b="1" smtClean="0">
                <a:solidFill>
                  <a:srgbClr val="FF0000"/>
                </a:solidFill>
                <a:latin typeface="Book Antiqua" pitchFamily="18" charset="0"/>
              </a:rPr>
              <a:t>YANGIN</a:t>
            </a: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3886200" y="1409700"/>
            <a:ext cx="5310188" cy="2971800"/>
          </a:xfrm>
          <a:prstGeom prst="triangle">
            <a:avLst>
              <a:gd name="adj" fmla="val 50000"/>
            </a:avLst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en-US" altLang="tr-TR" b="1">
              <a:latin typeface="Microsoft Sans Serif" pitchFamily="34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5607050" y="852488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tr-TR" altLang="tr-TR" sz="2400" b="1">
                <a:solidFill>
                  <a:srgbClr val="000000"/>
                </a:solidFill>
                <a:latin typeface="Microsoft Sans Serif" pitchFamily="34" charset="0"/>
                <a:cs typeface="Arial" charset="0"/>
              </a:rPr>
              <a:t>Oksijen </a:t>
            </a:r>
          </a:p>
        </p:txBody>
      </p:sp>
      <p:grpSp>
        <p:nvGrpSpPr>
          <p:cNvPr id="2" name="12 Grup"/>
          <p:cNvGrpSpPr>
            <a:grpSpLocks/>
          </p:cNvGrpSpPr>
          <p:nvPr/>
        </p:nvGrpSpPr>
        <p:grpSpPr bwMode="auto">
          <a:xfrm>
            <a:off x="7620000" y="3619500"/>
            <a:ext cx="3381375" cy="2055813"/>
            <a:chOff x="5792788" y="3098801"/>
            <a:chExt cx="2378075" cy="2055812"/>
          </a:xfrm>
        </p:grpSpPr>
        <p:graphicFrame>
          <p:nvGraphicFramePr>
            <p:cNvPr id="1027" name="Object 6"/>
            <p:cNvGraphicFramePr>
              <a:graphicFrameLocks noChangeAspect="1"/>
            </p:cNvGraphicFramePr>
            <p:nvPr/>
          </p:nvGraphicFramePr>
          <p:xfrm>
            <a:off x="5792788" y="3098801"/>
            <a:ext cx="1531938" cy="1735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" name="Clip" r:id="rId3" imgW="19335750" imgH="21897975" progId="">
                    <p:embed/>
                  </p:oleObj>
                </mc:Choice>
                <mc:Fallback>
                  <p:oleObj name="Clip" r:id="rId3" imgW="19335750" imgH="21897975" progId="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92788" y="3098801"/>
                          <a:ext cx="1531938" cy="17351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6" name="Text Box 8"/>
            <p:cNvSpPr txBox="1">
              <a:spLocks noChangeArrowheads="1"/>
            </p:cNvSpPr>
            <p:nvPr/>
          </p:nvSpPr>
          <p:spPr bwMode="auto">
            <a:xfrm>
              <a:off x="6173788" y="4697413"/>
              <a:ext cx="199707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tr-TR" altLang="tr-TR" sz="2400" b="1">
                  <a:solidFill>
                    <a:srgbClr val="000000"/>
                  </a:solidFill>
                  <a:latin typeface="Microsoft Sans Serif" pitchFamily="34" charset="0"/>
                  <a:cs typeface="Arial" charset="0"/>
                </a:rPr>
                <a:t>Ateş Kaynağı</a:t>
              </a:r>
              <a:endParaRPr lang="en-AU" altLang="tr-TR" sz="2400" b="1">
                <a:solidFill>
                  <a:srgbClr val="000000"/>
                </a:solidFill>
                <a:latin typeface="Microsoft Sans Serif" pitchFamily="34" charset="0"/>
                <a:cs typeface="Arial" charset="0"/>
              </a:endParaRPr>
            </a:p>
          </p:txBody>
        </p:sp>
      </p:grpSp>
      <p:grpSp>
        <p:nvGrpSpPr>
          <p:cNvPr id="3" name="11 Grup"/>
          <p:cNvGrpSpPr>
            <a:grpSpLocks/>
          </p:cNvGrpSpPr>
          <p:nvPr/>
        </p:nvGrpSpPr>
        <p:grpSpPr bwMode="auto">
          <a:xfrm>
            <a:off x="1981200" y="3467100"/>
            <a:ext cx="2936875" cy="2209800"/>
            <a:chOff x="685800" y="2743201"/>
            <a:chExt cx="2065338" cy="2209799"/>
          </a:xfrm>
        </p:grpSpPr>
        <p:graphicFrame>
          <p:nvGraphicFramePr>
            <p:cNvPr id="1026" name="Object 5"/>
            <p:cNvGraphicFramePr>
              <a:graphicFrameLocks noChangeAspect="1"/>
            </p:cNvGraphicFramePr>
            <p:nvPr/>
          </p:nvGraphicFramePr>
          <p:xfrm>
            <a:off x="838200" y="2743201"/>
            <a:ext cx="1760538" cy="1601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" name="Clip" r:id="rId5" imgW="18354675" imgH="16687800" progId="">
                    <p:embed/>
                  </p:oleObj>
                </mc:Choice>
                <mc:Fallback>
                  <p:oleObj name="Clip" r:id="rId5" imgW="18354675" imgH="16687800" progId="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8200" y="2743201"/>
                          <a:ext cx="1760538" cy="16017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5" name="Text Box 9"/>
            <p:cNvSpPr txBox="1">
              <a:spLocks noChangeArrowheads="1"/>
            </p:cNvSpPr>
            <p:nvPr/>
          </p:nvSpPr>
          <p:spPr bwMode="auto">
            <a:xfrm>
              <a:off x="685800" y="4495800"/>
              <a:ext cx="206533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tr-TR" altLang="tr-TR" sz="2400" b="1">
                  <a:solidFill>
                    <a:srgbClr val="000000"/>
                  </a:solidFill>
                  <a:latin typeface="Microsoft Sans Serif" pitchFamily="34" charset="0"/>
                  <a:cs typeface="Arial" charset="0"/>
                </a:rPr>
                <a:t>Yanıcı Madde</a:t>
              </a:r>
              <a:endParaRPr lang="en-AU" altLang="tr-TR" sz="2400" b="1">
                <a:solidFill>
                  <a:srgbClr val="000000"/>
                </a:solidFill>
                <a:latin typeface="Microsoft Sans Serif" pitchFamily="34" charset="0"/>
                <a:cs typeface="Arial" charset="0"/>
              </a:endParaRPr>
            </a:p>
          </p:txBody>
        </p:sp>
      </p:grpSp>
      <p:pic>
        <p:nvPicPr>
          <p:cNvPr id="12" name="Picture 4" descr="C:\İSG DOSYALARI\YANGIN.gif"/>
          <p:cNvPicPr>
            <a:picLocks noChangeAspect="1" noChangeArrowheads="1" noCrop="1"/>
          </p:cNvPicPr>
          <p:nvPr/>
        </p:nvPicPr>
        <p:blipFill>
          <a:blip r:embed="rId7">
            <a:lum bright="-10000" contrast="20000"/>
          </a:blip>
          <a:srcRect/>
          <a:stretch>
            <a:fillRect/>
          </a:stretch>
        </p:blipFill>
        <p:spPr bwMode="auto">
          <a:xfrm>
            <a:off x="5145088" y="2574925"/>
            <a:ext cx="2633662" cy="185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Resim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42925" y="5200650"/>
            <a:ext cx="11649075" cy="185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835025" y="204788"/>
            <a:ext cx="11356975" cy="78581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r-TR" b="1" dirty="0">
                <a:solidFill>
                  <a:srgbClr val="FF0000"/>
                </a:solidFill>
                <a:latin typeface="Book Antiqua" panose="02040602050305030304" pitchFamily="18" charset="0"/>
              </a:rPr>
              <a:t>YANGIN SINIFLARI VE SÖNDÜRÜCÜLERİ</a:t>
            </a:r>
          </a:p>
        </p:txBody>
      </p:sp>
      <p:sp>
        <p:nvSpPr>
          <p:cNvPr id="57347" name="İçerik Yer Tutucusu 2"/>
          <p:cNvSpPr>
            <a:spLocks noGrp="1"/>
          </p:cNvSpPr>
          <p:nvPr>
            <p:ph idx="1"/>
          </p:nvPr>
        </p:nvSpPr>
        <p:spPr>
          <a:xfrm>
            <a:off x="3554413" y="1638300"/>
            <a:ext cx="8105775" cy="1790700"/>
          </a:xfrm>
        </p:spPr>
        <p:txBody>
          <a:bodyPr/>
          <a:lstStyle/>
          <a:p>
            <a:pPr marL="0" indent="0" eaLnBrk="1" hangingPunct="1">
              <a:buFont typeface="Franklin Gothic Book" pitchFamily="34" charset="0"/>
              <a:buNone/>
            </a:pPr>
            <a:r>
              <a:rPr lang="tr-TR" u="sng" smtClean="0">
                <a:solidFill>
                  <a:srgbClr val="FF0000"/>
                </a:solidFill>
                <a:latin typeface="Book Antiqua" pitchFamily="18" charset="0"/>
              </a:rPr>
              <a:t>KATI MADDE YANGINLARI (A SINIFI) </a:t>
            </a:r>
            <a:r>
              <a:rPr lang="tr-TR" smtClean="0">
                <a:solidFill>
                  <a:srgbClr val="FF0000"/>
                </a:solidFill>
                <a:latin typeface="Book Antiqua" pitchFamily="18" charset="0"/>
              </a:rPr>
              <a:t>: </a:t>
            </a:r>
            <a:r>
              <a:rPr lang="tr-TR" smtClean="0">
                <a:latin typeface="Book Antiqua" pitchFamily="18" charset="0"/>
              </a:rPr>
              <a:t>İÇTEN İÇE YANARLAR.</a:t>
            </a:r>
          </a:p>
          <a:p>
            <a:pPr marL="0" indent="0" eaLnBrk="1" hangingPunct="1">
              <a:buFont typeface="Franklin Gothic Book" pitchFamily="34" charset="0"/>
              <a:buNone/>
            </a:pPr>
            <a:r>
              <a:rPr lang="tr-TR" smtClean="0">
                <a:latin typeface="Book Antiqua" pitchFamily="18" charset="0"/>
              </a:rPr>
              <a:t>KÖMÜR , KAĞIT , OT , AHŞAP , SELÜLOZ  KAUÇUK , TEKSTİL ÜRÜNLERİ  , PLASTİK VS.</a:t>
            </a:r>
          </a:p>
        </p:txBody>
      </p:sp>
      <p:pic>
        <p:nvPicPr>
          <p:cNvPr id="57348" name="Resim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5025" y="1527175"/>
            <a:ext cx="2427288" cy="249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Resim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5525" y="3673475"/>
            <a:ext cx="3230563" cy="280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ikdörtgen 10">
            <a:extLst/>
          </p:cNvPr>
          <p:cNvSpPr/>
          <p:nvPr/>
        </p:nvSpPr>
        <p:spPr>
          <a:xfrm>
            <a:off x="835025" y="4662488"/>
            <a:ext cx="7810500" cy="19399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000" dirty="0">
                <a:latin typeface="Book Antiqua" panose="02040602050305030304" pitchFamily="18" charset="0"/>
              </a:rPr>
              <a:t>SOĞUTUCU ETKİ YARATAN MADDELER İLE MÜDAHALE EDİLMEK SURETİYLE </a:t>
            </a:r>
            <a:r>
              <a:rPr lang="tr-TR" sz="2000" dirty="0">
                <a:solidFill>
                  <a:srgbClr val="FF0000"/>
                </a:solidFill>
                <a:latin typeface="Book Antiqua" panose="02040602050305030304" pitchFamily="18" charset="0"/>
              </a:rPr>
              <a:t>SOĞUTULARAK</a:t>
            </a:r>
            <a:r>
              <a:rPr lang="tr-TR" sz="2000" dirty="0">
                <a:latin typeface="Book Antiqua" panose="02040602050305030304" pitchFamily="18" charset="0"/>
              </a:rPr>
              <a:t> SÖNDÜRÜLÜR.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r-TR" sz="2000" dirty="0">
              <a:latin typeface="Book Antiqua" panose="02040602050305030304" pitchFamily="18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tr-TR" sz="2000" dirty="0">
                <a:latin typeface="Book Antiqua" panose="02040602050305030304" pitchFamily="18" charset="0"/>
              </a:rPr>
              <a:t>KURU KİMYEVİ TOZ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tr-TR" sz="2000" dirty="0">
                <a:latin typeface="Book Antiqua" panose="02040602050305030304" pitchFamily="18" charset="0"/>
              </a:rPr>
              <a:t>KÖPÜK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tr-TR" sz="2000" dirty="0">
                <a:latin typeface="Book Antiqua" panose="02040602050305030304" pitchFamily="18" charset="0"/>
              </a:rPr>
              <a:t>SU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835025" y="204788"/>
            <a:ext cx="11356975" cy="78581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r-TR" b="1" dirty="0">
                <a:solidFill>
                  <a:srgbClr val="FF0000"/>
                </a:solidFill>
                <a:latin typeface="Book Antiqua" panose="02040602050305030304" pitchFamily="18" charset="0"/>
              </a:rPr>
              <a:t>YANGIN SINIFLARI VE SÖNDÜRÜCÜLERİ</a:t>
            </a:r>
          </a:p>
        </p:txBody>
      </p:sp>
      <p:pic>
        <p:nvPicPr>
          <p:cNvPr id="58371" name="Resim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45525" y="3673475"/>
            <a:ext cx="3230563" cy="280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0738" y="868363"/>
            <a:ext cx="2725737" cy="280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3" name="İçerik Yer Tutucusu 2"/>
          <p:cNvSpPr>
            <a:spLocks noGrp="1"/>
          </p:cNvSpPr>
          <p:nvPr>
            <p:ph idx="1"/>
          </p:nvPr>
        </p:nvSpPr>
        <p:spPr>
          <a:xfrm>
            <a:off x="3709988" y="1165225"/>
            <a:ext cx="8637587" cy="2019300"/>
          </a:xfrm>
        </p:spPr>
        <p:txBody>
          <a:bodyPr/>
          <a:lstStyle/>
          <a:p>
            <a:pPr marL="0" indent="0" eaLnBrk="1" hangingPunct="1">
              <a:buFont typeface="Franklin Gothic Book" pitchFamily="34" charset="0"/>
              <a:buNone/>
            </a:pPr>
            <a:r>
              <a:rPr lang="tr-TR" u="sng" smtClean="0">
                <a:solidFill>
                  <a:srgbClr val="FF0000"/>
                </a:solidFill>
                <a:latin typeface="Book Antiqua" pitchFamily="18" charset="0"/>
              </a:rPr>
              <a:t>YANICI MADDE YANGINLARI (B SINIFI) </a:t>
            </a:r>
            <a:r>
              <a:rPr lang="tr-TR" smtClean="0">
                <a:solidFill>
                  <a:srgbClr val="FF0000"/>
                </a:solidFill>
                <a:latin typeface="Book Antiqua" pitchFamily="18" charset="0"/>
              </a:rPr>
              <a:t>: </a:t>
            </a:r>
            <a:r>
              <a:rPr lang="tr-TR" smtClean="0">
                <a:latin typeface="Book Antiqua" pitchFamily="18" charset="0"/>
              </a:rPr>
              <a:t>SU İLE KARIŞANLAR VE KARIŞMAYANLAR OLARAK AYRILIRLAR.</a:t>
            </a:r>
          </a:p>
          <a:p>
            <a:pPr marL="0" indent="0" eaLnBrk="1" hangingPunct="1">
              <a:buFont typeface="Franklin Gothic Book" pitchFamily="34" charset="0"/>
              <a:buNone/>
            </a:pPr>
            <a:r>
              <a:rPr lang="tr-TR" smtClean="0">
                <a:latin typeface="Book Antiqua" pitchFamily="18" charset="0"/>
              </a:rPr>
              <a:t>BENZİN , BENZOL , MAZOT , FUEL-OİL , MADENİ YAĞLAR</a:t>
            </a:r>
          </a:p>
          <a:p>
            <a:pPr marL="0" indent="0" eaLnBrk="1" hangingPunct="1">
              <a:buFont typeface="Franklin Gothic Book" pitchFamily="34" charset="0"/>
              <a:buNone/>
            </a:pPr>
            <a:r>
              <a:rPr lang="tr-TR" smtClean="0">
                <a:latin typeface="Book Antiqua" pitchFamily="18" charset="0"/>
              </a:rPr>
              <a:t>VERNİK , BOYA , TİNER , ALKOL , PARAFİN , ASETON , ASFALT , TUTKAL VS.</a:t>
            </a:r>
          </a:p>
        </p:txBody>
      </p:sp>
      <p:sp>
        <p:nvSpPr>
          <p:cNvPr id="9" name="Dikdörtgen 8">
            <a:extLst/>
          </p:cNvPr>
          <p:cNvSpPr/>
          <p:nvPr/>
        </p:nvSpPr>
        <p:spPr>
          <a:xfrm>
            <a:off x="898525" y="4860925"/>
            <a:ext cx="7459663" cy="16986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20000"/>
              </a:spcBef>
              <a:buClr>
                <a:schemeClr val="hlink"/>
              </a:buClr>
              <a:buSzPct val="60000"/>
              <a:defRPr/>
            </a:pPr>
            <a:r>
              <a:rPr lang="tr-TR" dirty="0">
                <a:latin typeface="Book Antiqua" panose="02040602050305030304" pitchFamily="18" charset="0"/>
              </a:rPr>
              <a:t>YANAN MADDE İLE OKSİJEN TEMASI KESİLEREK </a:t>
            </a:r>
            <a:r>
              <a:rPr lang="tr-TR" dirty="0">
                <a:solidFill>
                  <a:srgbClr val="FF0000"/>
                </a:solidFill>
                <a:latin typeface="Book Antiqua" panose="02040602050305030304" pitchFamily="18" charset="0"/>
              </a:rPr>
              <a:t>(BOĞMAK)</a:t>
            </a:r>
          </a:p>
          <a:p>
            <a:pPr marL="285750" indent="-285750" algn="just" ea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tr-TR" dirty="0">
              <a:latin typeface="Book Antiqua" panose="02040602050305030304" pitchFamily="18" charset="0"/>
              <a:cs typeface="Times New Roman" pitchFamily="18" charset="0"/>
            </a:endParaRPr>
          </a:p>
          <a:p>
            <a:pPr marL="285750" indent="-285750" algn="just" ea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tr-TR" dirty="0">
                <a:latin typeface="Book Antiqua" panose="02040602050305030304" pitchFamily="18" charset="0"/>
                <a:cs typeface="Times New Roman" pitchFamily="18" charset="0"/>
              </a:rPr>
              <a:t>KURU KİMYEVİ TOZ</a:t>
            </a:r>
          </a:p>
          <a:p>
            <a:pPr marL="285750" indent="-285750" algn="just" ea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tr-TR" dirty="0">
                <a:latin typeface="Book Antiqua" panose="02040602050305030304" pitchFamily="18" charset="0"/>
                <a:cs typeface="Times New Roman" pitchFamily="18" charset="0"/>
              </a:rPr>
              <a:t>KARBONDİOKSİT</a:t>
            </a:r>
          </a:p>
          <a:p>
            <a:pPr marL="285750" indent="-285750" algn="just" ea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tr-TR" dirty="0">
                <a:latin typeface="Book Antiqua" panose="02040602050305030304" pitchFamily="18" charset="0"/>
                <a:cs typeface="Times New Roman" pitchFamily="18" charset="0"/>
              </a:rPr>
              <a:t>KÖPÜK</a:t>
            </a:r>
          </a:p>
        </p:txBody>
      </p:sp>
      <p:sp>
        <p:nvSpPr>
          <p:cNvPr id="10" name="Dikdörtgen 9">
            <a:extLst/>
          </p:cNvPr>
          <p:cNvSpPr/>
          <p:nvPr/>
        </p:nvSpPr>
        <p:spPr>
          <a:xfrm>
            <a:off x="2182813" y="3848100"/>
            <a:ext cx="6096000" cy="787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b="1" dirty="0">
                <a:latin typeface="Book Antiqua" panose="02040602050305030304" pitchFamily="18" charset="0"/>
              </a:rPr>
              <a:t>DİKKAT !! SU ATMAYINIZ , YANICI MADDELERİN ETRAFA YAYILMASINA SEBEBİYET VERMEYİNİZ.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835025" y="204788"/>
            <a:ext cx="11356975" cy="78581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r-TR" b="1" dirty="0">
                <a:solidFill>
                  <a:srgbClr val="FF0000"/>
                </a:solidFill>
                <a:latin typeface="Book Antiqua" panose="02040602050305030304" pitchFamily="18" charset="0"/>
              </a:rPr>
              <a:t>YANGIN SINIFLARI VE SÖNDÜRÜCÜLERİ</a:t>
            </a:r>
          </a:p>
        </p:txBody>
      </p:sp>
      <p:pic>
        <p:nvPicPr>
          <p:cNvPr id="59395" name="Resim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45525" y="3673475"/>
            <a:ext cx="3230563" cy="280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5025" y="993775"/>
            <a:ext cx="2603500" cy="267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7" name="İçerik Yer Tutucusu 2"/>
          <p:cNvSpPr>
            <a:spLocks noGrp="1"/>
          </p:cNvSpPr>
          <p:nvPr>
            <p:ph idx="1"/>
          </p:nvPr>
        </p:nvSpPr>
        <p:spPr>
          <a:xfrm>
            <a:off x="3438525" y="1655763"/>
            <a:ext cx="8637588" cy="2017712"/>
          </a:xfrm>
        </p:spPr>
        <p:txBody>
          <a:bodyPr/>
          <a:lstStyle/>
          <a:p>
            <a:pPr marL="0" indent="0" eaLnBrk="1" hangingPunct="1">
              <a:buFont typeface="Franklin Gothic Book" pitchFamily="34" charset="0"/>
              <a:buNone/>
            </a:pPr>
            <a:r>
              <a:rPr lang="tr-TR" u="sng" smtClean="0">
                <a:solidFill>
                  <a:srgbClr val="FF0000"/>
                </a:solidFill>
                <a:latin typeface="Book Antiqua" pitchFamily="18" charset="0"/>
              </a:rPr>
              <a:t>GAZ HALİNDEKİ YANICI MADDE YANGINLARI (C SINIFI) </a:t>
            </a:r>
            <a:r>
              <a:rPr lang="tr-TR" smtClean="0">
                <a:solidFill>
                  <a:srgbClr val="FF0000"/>
                </a:solidFill>
                <a:latin typeface="Book Antiqua" pitchFamily="18" charset="0"/>
              </a:rPr>
              <a:t>: </a:t>
            </a:r>
            <a:r>
              <a:rPr lang="tr-TR" smtClean="0">
                <a:latin typeface="Book Antiqua" pitchFamily="18" charset="0"/>
              </a:rPr>
              <a:t>YANICI GAZ VE SIVILAŞTIRILMIŞ GAZ HALİNDEKİ MADDELERİN YANGINLARIDIR.</a:t>
            </a:r>
          </a:p>
          <a:p>
            <a:pPr marL="0" indent="0" eaLnBrk="1" hangingPunct="1">
              <a:buFont typeface="Franklin Gothic Book" pitchFamily="34" charset="0"/>
              <a:buNone/>
            </a:pPr>
            <a:r>
              <a:rPr lang="tr-TR" smtClean="0">
                <a:latin typeface="Book Antiqua" pitchFamily="18" charset="0"/>
              </a:rPr>
              <a:t>DOĞAL VE ÜRETİLMİŞ GAZLAR , METAN , HİDROJEN , ASETİLEN </a:t>
            </a:r>
          </a:p>
          <a:p>
            <a:pPr marL="0" indent="0" eaLnBrk="1" hangingPunct="1">
              <a:buFont typeface="Franklin Gothic Book" pitchFamily="34" charset="0"/>
              <a:buNone/>
            </a:pPr>
            <a:r>
              <a:rPr lang="tr-TR" smtClean="0">
                <a:latin typeface="Book Antiqua" pitchFamily="18" charset="0"/>
              </a:rPr>
              <a:t>LPG , PROPAN , DOĞALGAZ</a:t>
            </a:r>
          </a:p>
        </p:txBody>
      </p:sp>
      <p:sp>
        <p:nvSpPr>
          <p:cNvPr id="59398" name="Dikdörtgen 8"/>
          <p:cNvSpPr>
            <a:spLocks noChangeArrowheads="1"/>
          </p:cNvSpPr>
          <p:nvPr/>
        </p:nvSpPr>
        <p:spPr bwMode="auto">
          <a:xfrm>
            <a:off x="898525" y="4860925"/>
            <a:ext cx="7459663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spcBef>
                <a:spcPct val="20000"/>
              </a:spcBef>
              <a:buClr>
                <a:schemeClr val="hlink"/>
              </a:buClr>
              <a:buSzPct val="60000"/>
            </a:pPr>
            <a:r>
              <a:rPr lang="tr-TR">
                <a:solidFill>
                  <a:srgbClr val="FF0000"/>
                </a:solidFill>
                <a:latin typeface="Book Antiqua" pitchFamily="18" charset="0"/>
              </a:rPr>
              <a:t>YANGIN KAYNAĞI KESİLEREK VE SOĞUTMA </a:t>
            </a:r>
            <a:r>
              <a:rPr lang="tr-TR">
                <a:latin typeface="Book Antiqua" pitchFamily="18" charset="0"/>
              </a:rPr>
              <a:t>İŞLEMİ YAPILARAK SÖNDÜRÜLÜR.</a:t>
            </a:r>
          </a:p>
          <a:p>
            <a:pPr algn="just" ea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charset="0"/>
              <a:buChar char="•"/>
            </a:pPr>
            <a:endParaRPr lang="tr-TR">
              <a:latin typeface="Book Antiqua" pitchFamily="18" charset="0"/>
              <a:cs typeface="Times New Roman" pitchFamily="18" charset="0"/>
            </a:endParaRPr>
          </a:p>
          <a:p>
            <a:pPr algn="just" ea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charset="0"/>
              <a:buChar char="•"/>
            </a:pPr>
            <a:r>
              <a:rPr lang="tr-TR">
                <a:latin typeface="Book Antiqua" pitchFamily="18" charset="0"/>
                <a:cs typeface="Times New Roman" pitchFamily="18" charset="0"/>
              </a:rPr>
              <a:t>KURU KİMYEVİ TOZ</a:t>
            </a:r>
          </a:p>
          <a:p>
            <a:pPr algn="just" ea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charset="0"/>
              <a:buChar char="•"/>
            </a:pPr>
            <a:r>
              <a:rPr lang="tr-TR">
                <a:latin typeface="Book Antiqua" pitchFamily="18" charset="0"/>
                <a:cs typeface="Times New Roman" pitchFamily="18" charset="0"/>
              </a:rPr>
              <a:t>KARBONDİOKSİT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835025" y="204788"/>
            <a:ext cx="11356975" cy="78581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r-TR" b="1" dirty="0">
                <a:solidFill>
                  <a:srgbClr val="FF0000"/>
                </a:solidFill>
                <a:latin typeface="Book Antiqua" panose="02040602050305030304" pitchFamily="18" charset="0"/>
              </a:rPr>
              <a:t>YANGIN SINIFLARI VE SÖNDÜRÜCÜLERİ</a:t>
            </a:r>
          </a:p>
        </p:txBody>
      </p:sp>
      <p:pic>
        <p:nvPicPr>
          <p:cNvPr id="60419" name="Resim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45525" y="3673475"/>
            <a:ext cx="3230563" cy="280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5025" y="1163638"/>
            <a:ext cx="2400300" cy="248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İçerik Yer Tutucusu 2"/>
          <p:cNvSpPr>
            <a:spLocks noGrp="1"/>
          </p:cNvSpPr>
          <p:nvPr>
            <p:ph idx="1"/>
          </p:nvPr>
        </p:nvSpPr>
        <p:spPr>
          <a:xfrm>
            <a:off x="3438525" y="1655763"/>
            <a:ext cx="8637588" cy="2017712"/>
          </a:xfrm>
        </p:spPr>
        <p:txBody>
          <a:bodyPr/>
          <a:lstStyle/>
          <a:p>
            <a:pPr marL="0" indent="0" eaLnBrk="1" hangingPunct="1">
              <a:buFont typeface="Franklin Gothic Book" pitchFamily="34" charset="0"/>
              <a:buNone/>
            </a:pPr>
            <a:r>
              <a:rPr lang="tr-TR" u="sng" smtClean="0">
                <a:solidFill>
                  <a:srgbClr val="FF0000"/>
                </a:solidFill>
                <a:latin typeface="Book Antiqua" pitchFamily="18" charset="0"/>
              </a:rPr>
              <a:t>HAFİF METAL YANGINLARI (D SINIFI) :</a:t>
            </a:r>
          </a:p>
          <a:p>
            <a:pPr marL="0" indent="0" eaLnBrk="1" hangingPunct="1">
              <a:buFont typeface="Franklin Gothic Book" pitchFamily="34" charset="0"/>
              <a:buNone/>
            </a:pPr>
            <a:endParaRPr lang="tr-TR" u="sng" smtClean="0">
              <a:solidFill>
                <a:srgbClr val="FF0000"/>
              </a:solidFill>
              <a:latin typeface="Book Antiqua" pitchFamily="18" charset="0"/>
            </a:endParaRPr>
          </a:p>
          <a:p>
            <a:pPr marL="0" indent="0" eaLnBrk="1" hangingPunct="1">
              <a:buFont typeface="Franklin Gothic Book" pitchFamily="34" charset="0"/>
              <a:buNone/>
            </a:pPr>
            <a:r>
              <a:rPr lang="tr-TR" smtClean="0">
                <a:solidFill>
                  <a:schemeClr val="tx1"/>
                </a:solidFill>
                <a:latin typeface="Book Antiqua" pitchFamily="18" charset="0"/>
              </a:rPr>
              <a:t>TİTANYUM , MAGNEZYUM , ALÜMİNYUM , URANYUM </a:t>
            </a:r>
          </a:p>
          <a:p>
            <a:pPr marL="0" indent="0" eaLnBrk="1" hangingPunct="1">
              <a:buFont typeface="Franklin Gothic Book" pitchFamily="34" charset="0"/>
              <a:buNone/>
            </a:pPr>
            <a:r>
              <a:rPr lang="tr-TR" smtClean="0">
                <a:solidFill>
                  <a:schemeClr val="tx1"/>
                </a:solidFill>
                <a:latin typeface="Book Antiqua" pitchFamily="18" charset="0"/>
              </a:rPr>
              <a:t>FOSFOR , SODYUM</a:t>
            </a:r>
          </a:p>
        </p:txBody>
      </p:sp>
      <p:sp>
        <p:nvSpPr>
          <p:cNvPr id="60422" name="Dikdörtgen 7"/>
          <p:cNvSpPr>
            <a:spLocks noChangeArrowheads="1"/>
          </p:cNvSpPr>
          <p:nvPr/>
        </p:nvSpPr>
        <p:spPr bwMode="auto">
          <a:xfrm>
            <a:off x="898525" y="4860925"/>
            <a:ext cx="7459663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spcBef>
                <a:spcPct val="20000"/>
              </a:spcBef>
              <a:buClr>
                <a:schemeClr val="hlink"/>
              </a:buClr>
              <a:buSzPct val="60000"/>
            </a:pPr>
            <a:r>
              <a:rPr lang="tr-TR">
                <a:latin typeface="Book Antiqua" pitchFamily="18" charset="0"/>
              </a:rPr>
              <a:t>ÖZEL AMAÇLA ÜRETİLMİŞ D SINIFI KURU TOZ İLE SÖNDÜRÜLÜR </a:t>
            </a:r>
            <a:r>
              <a:rPr lang="tr-TR">
                <a:solidFill>
                  <a:srgbClr val="FF0000"/>
                </a:solidFill>
                <a:latin typeface="Book Antiqua" pitchFamily="18" charset="0"/>
              </a:rPr>
              <a:t>(BOĞMA)</a:t>
            </a:r>
            <a:endParaRPr lang="tr-TR">
              <a:latin typeface="Book Antiqua" pitchFamily="18" charset="0"/>
            </a:endParaRPr>
          </a:p>
          <a:p>
            <a:pPr algn="just" ea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charset="0"/>
              <a:buChar char="•"/>
            </a:pPr>
            <a:endParaRPr lang="tr-TR">
              <a:latin typeface="Book Antiqua" pitchFamily="18" charset="0"/>
              <a:cs typeface="Times New Roman" pitchFamily="18" charset="0"/>
            </a:endParaRPr>
          </a:p>
          <a:p>
            <a:pPr algn="just" ea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charset="0"/>
              <a:buChar char="•"/>
            </a:pPr>
            <a:r>
              <a:rPr lang="tr-TR">
                <a:latin typeface="Book Antiqua" pitchFamily="18" charset="0"/>
                <a:cs typeface="Times New Roman" pitchFamily="18" charset="0"/>
              </a:rPr>
              <a:t>KURU KİMYEVİ TOZ</a:t>
            </a:r>
          </a:p>
          <a:p>
            <a:pPr algn="just" ea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charset="0"/>
              <a:buChar char="•"/>
            </a:pPr>
            <a:r>
              <a:rPr lang="tr-TR">
                <a:latin typeface="Book Antiqua" pitchFamily="18" charset="0"/>
                <a:cs typeface="Times New Roman" pitchFamily="18" charset="0"/>
              </a:rPr>
              <a:t>KURU METAL TOZLU SÖNDÜRME CİHAZLARI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>
            <a:extLst/>
          </p:cNvPr>
          <p:cNvSpPr txBox="1">
            <a:spLocks/>
          </p:cNvSpPr>
          <p:nvPr/>
        </p:nvSpPr>
        <p:spPr>
          <a:xfrm>
            <a:off x="835025" y="204788"/>
            <a:ext cx="11356975" cy="78581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tr-TR" b="1">
                <a:solidFill>
                  <a:srgbClr val="FF0000"/>
                </a:solidFill>
                <a:latin typeface="Book Antiqua" panose="02040602050305030304" pitchFamily="18" charset="0"/>
              </a:rPr>
              <a:t>YANGIN SINIFLARI VE SÖNDÜRÜCÜLERİ</a:t>
            </a:r>
            <a:endParaRPr lang="tr-TR" b="1" dirty="0">
              <a:solidFill>
                <a:srgbClr val="FF0000"/>
              </a:solidFill>
              <a:latin typeface="Book Antiqua" panose="02040602050305030304" pitchFamily="18" charset="0"/>
            </a:endParaRPr>
          </a:p>
        </p:txBody>
      </p:sp>
      <p:pic>
        <p:nvPicPr>
          <p:cNvPr id="61443" name="Resim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45525" y="3673475"/>
            <a:ext cx="3230563" cy="280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12 Dikdörtgen">
            <a:extLst/>
          </p:cNvPr>
          <p:cNvSpPr/>
          <p:nvPr/>
        </p:nvSpPr>
        <p:spPr>
          <a:xfrm>
            <a:off x="1030288" y="1000125"/>
            <a:ext cx="2270125" cy="191452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000" b="1" dirty="0">
                <a:latin typeface="Book Antiqua" panose="02040602050305030304" pitchFamily="18" charset="0"/>
              </a:rPr>
              <a:t>ELEKTRİK YANGINLARI</a:t>
            </a:r>
          </a:p>
        </p:txBody>
      </p:sp>
      <p:sp>
        <p:nvSpPr>
          <p:cNvPr id="61445" name="İçerik Yer Tutucusu 2"/>
          <p:cNvSpPr>
            <a:spLocks noGrp="1"/>
          </p:cNvSpPr>
          <p:nvPr>
            <p:ph idx="1"/>
          </p:nvPr>
        </p:nvSpPr>
        <p:spPr>
          <a:xfrm>
            <a:off x="3438525" y="1065213"/>
            <a:ext cx="8637588" cy="2019300"/>
          </a:xfrm>
        </p:spPr>
        <p:txBody>
          <a:bodyPr/>
          <a:lstStyle/>
          <a:p>
            <a:pPr marL="0" indent="0" eaLnBrk="1" hangingPunct="1">
              <a:buFont typeface="Franklin Gothic Book" pitchFamily="34" charset="0"/>
              <a:buNone/>
            </a:pPr>
            <a:r>
              <a:rPr lang="tr-TR" u="sng" smtClean="0">
                <a:solidFill>
                  <a:srgbClr val="FF0000"/>
                </a:solidFill>
                <a:latin typeface="Book Antiqua" pitchFamily="18" charset="0"/>
              </a:rPr>
              <a:t>ELEKTRİK YANGINLARI :</a:t>
            </a:r>
          </a:p>
          <a:p>
            <a:pPr marL="0" indent="0" eaLnBrk="1" hangingPunct="1">
              <a:buFont typeface="Franklin Gothic Book" pitchFamily="34" charset="0"/>
              <a:buNone/>
            </a:pPr>
            <a:endParaRPr lang="tr-TR" u="sng" smtClean="0">
              <a:solidFill>
                <a:srgbClr val="FF0000"/>
              </a:solidFill>
              <a:latin typeface="Book Antiqua" pitchFamily="18" charset="0"/>
            </a:endParaRPr>
          </a:p>
          <a:p>
            <a:pPr marL="0" indent="0" eaLnBrk="1" hangingPunct="1">
              <a:buFont typeface="Franklin Gothic Book" pitchFamily="34" charset="0"/>
              <a:buNone/>
            </a:pPr>
            <a:r>
              <a:rPr lang="tr-TR" smtClean="0">
                <a:solidFill>
                  <a:schemeClr val="tx1"/>
                </a:solidFill>
                <a:latin typeface="Book Antiqua" pitchFamily="18" charset="0"/>
              </a:rPr>
              <a:t>EKLİ KABLOLAR , HASAR GÖRMÜŞ KABLOLAR , BAKIMSIZ ELEKTRİK TESİSATI , DOĞAL OLAYLAR VS.</a:t>
            </a:r>
          </a:p>
        </p:txBody>
      </p:sp>
      <p:sp>
        <p:nvSpPr>
          <p:cNvPr id="9" name="Dikdörtgen 8">
            <a:extLst/>
          </p:cNvPr>
          <p:cNvSpPr/>
          <p:nvPr/>
        </p:nvSpPr>
        <p:spPr>
          <a:xfrm>
            <a:off x="898525" y="4860925"/>
            <a:ext cx="7459663" cy="20304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20000"/>
              </a:spcBef>
              <a:buClr>
                <a:schemeClr val="hlink"/>
              </a:buClr>
              <a:buSzPct val="60000"/>
              <a:defRPr/>
            </a:pPr>
            <a:r>
              <a:rPr lang="tr-TR" dirty="0">
                <a:latin typeface="Book Antiqua" panose="02040602050305030304" pitchFamily="18" charset="0"/>
              </a:rPr>
              <a:t>İLK OLARAK YAPILMASI GEREKEN </a:t>
            </a:r>
            <a:r>
              <a:rPr lang="tr-TR" dirty="0">
                <a:solidFill>
                  <a:srgbClr val="FF0000"/>
                </a:solidFill>
                <a:latin typeface="Book Antiqua" panose="02040602050305030304" pitchFamily="18" charset="0"/>
              </a:rPr>
              <a:t>ELEKTRİĞİN KESİLMESİDİR </a:t>
            </a:r>
            <a:r>
              <a:rPr lang="tr-TR" dirty="0">
                <a:latin typeface="Book Antiqua" panose="02040602050305030304" pitchFamily="18" charset="0"/>
              </a:rPr>
              <a:t>!</a:t>
            </a:r>
          </a:p>
          <a:p>
            <a:pPr marL="285750" indent="-285750" algn="just" ea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tr-TR" dirty="0">
              <a:latin typeface="Book Antiqua" panose="02040602050305030304" pitchFamily="18" charset="0"/>
              <a:cs typeface="Times New Roman" pitchFamily="18" charset="0"/>
            </a:endParaRPr>
          </a:p>
          <a:p>
            <a:pPr marL="285750" indent="-285750" algn="just" ea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tr-TR" dirty="0">
                <a:latin typeface="Book Antiqua" panose="02040602050305030304" pitchFamily="18" charset="0"/>
                <a:cs typeface="Times New Roman" pitchFamily="18" charset="0"/>
              </a:rPr>
              <a:t>KURU KİMYEVİ TOZ</a:t>
            </a:r>
          </a:p>
          <a:p>
            <a:pPr marL="285750" indent="-285750" algn="just" ea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tr-TR" dirty="0">
                <a:latin typeface="Book Antiqua" panose="02040602050305030304" pitchFamily="18" charset="0"/>
              </a:rPr>
              <a:t>CO</a:t>
            </a:r>
            <a:r>
              <a:rPr lang="tr-TR" sz="1100" dirty="0">
                <a:latin typeface="Book Antiqua" panose="02040602050305030304" pitchFamily="18" charset="0"/>
              </a:rPr>
              <a:t>2  </a:t>
            </a:r>
            <a:r>
              <a:rPr lang="tr-TR" dirty="0">
                <a:latin typeface="Book Antiqua" panose="02040602050305030304" pitchFamily="18" charset="0"/>
              </a:rPr>
              <a:t>TÜPLERİ</a:t>
            </a:r>
          </a:p>
          <a:p>
            <a:pPr marL="285750" indent="-285750" algn="just" ea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tr-TR" dirty="0">
                <a:latin typeface="Book Antiqua" panose="02040602050305030304" pitchFamily="18" charset="0"/>
              </a:rPr>
              <a:t>HALOKARBONLU SÖNDÜRÜCÜLER</a:t>
            </a:r>
          </a:p>
          <a:p>
            <a:pPr marL="285750" indent="-285750" algn="just" ea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tr-TR" dirty="0">
              <a:latin typeface="Book Antiqua" panose="02040602050305030304" pitchFamily="18" charset="0"/>
              <a:cs typeface="Times New Roman" pitchFamily="18" charset="0"/>
            </a:endParaRPr>
          </a:p>
        </p:txBody>
      </p:sp>
      <p:sp>
        <p:nvSpPr>
          <p:cNvPr id="11" name="Dikdörtgen 10">
            <a:extLst/>
          </p:cNvPr>
          <p:cNvSpPr/>
          <p:nvPr/>
        </p:nvSpPr>
        <p:spPr>
          <a:xfrm>
            <a:off x="1606550" y="3589338"/>
            <a:ext cx="6045200" cy="4349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b="1" dirty="0">
                <a:latin typeface="Book Antiqua" panose="02040602050305030304" pitchFamily="18" charset="0"/>
              </a:rPr>
              <a:t>DİKKAT !! KESİNLİKLE SU KULLANILMAZ.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Başlık 1"/>
          <p:cNvSpPr>
            <a:spLocks noGrp="1"/>
          </p:cNvSpPr>
          <p:nvPr>
            <p:ph type="title"/>
          </p:nvPr>
        </p:nvSpPr>
        <p:spPr>
          <a:xfrm>
            <a:off x="846138" y="219075"/>
            <a:ext cx="11134725" cy="771525"/>
          </a:xfrm>
        </p:spPr>
        <p:txBody>
          <a:bodyPr/>
          <a:lstStyle/>
          <a:p>
            <a:pPr eaLnBrk="1" hangingPunct="1"/>
            <a:r>
              <a:rPr lang="tr-TR" sz="3200" b="1" smtClean="0">
                <a:solidFill>
                  <a:srgbClr val="FF0000"/>
                </a:solidFill>
                <a:latin typeface="Book Antiqua" pitchFamily="18" charset="0"/>
              </a:rPr>
              <a:t>PORTATİF YANGIN SÖNDÜRÜCÜLERİN KULLANIMI </a:t>
            </a:r>
          </a:p>
        </p:txBody>
      </p:sp>
      <p:sp>
        <p:nvSpPr>
          <p:cNvPr id="62470" name="Metin kutusu 6"/>
          <p:cNvSpPr txBox="1">
            <a:spLocks noChangeArrowheads="1"/>
          </p:cNvSpPr>
          <p:nvPr/>
        </p:nvSpPr>
        <p:spPr bwMode="auto">
          <a:xfrm>
            <a:off x="6413500" y="2838450"/>
            <a:ext cx="28209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 sz="4000" b="1" dirty="0" smtClean="0">
                <a:solidFill>
                  <a:srgbClr val="FF0000"/>
                </a:solidFill>
                <a:latin typeface="Book Antiqua" pitchFamily="18" charset="0"/>
              </a:rPr>
              <a:t>  </a:t>
            </a:r>
            <a:endParaRPr lang="tr-TR" sz="40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62471" name="Metin kutusu 7"/>
          <p:cNvSpPr txBox="1">
            <a:spLocks noChangeArrowheads="1"/>
          </p:cNvSpPr>
          <p:nvPr/>
        </p:nvSpPr>
        <p:spPr bwMode="auto">
          <a:xfrm>
            <a:off x="6413500" y="5148263"/>
            <a:ext cx="325913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 sz="4000" b="1" dirty="0" smtClean="0">
                <a:solidFill>
                  <a:srgbClr val="00B050"/>
                </a:solidFill>
                <a:latin typeface="Book Antiqua" pitchFamily="18" charset="0"/>
              </a:rPr>
              <a:t> </a:t>
            </a:r>
            <a:endParaRPr lang="tr-TR" sz="4000" b="1" dirty="0">
              <a:solidFill>
                <a:srgbClr val="00B050"/>
              </a:solidFill>
              <a:latin typeface="Book Antiqua" pitchFamily="18" charset="0"/>
            </a:endParaRPr>
          </a:p>
        </p:txBody>
      </p:sp>
      <p:pic>
        <p:nvPicPr>
          <p:cNvPr id="10" name="9 Resim" descr="2.jpg"/>
          <p:cNvPicPr>
            <a:picLocks noChangeAspect="1"/>
          </p:cNvPicPr>
          <p:nvPr/>
        </p:nvPicPr>
        <p:blipFill>
          <a:blip r:embed="rId2"/>
          <a:srcRect t="7434"/>
          <a:stretch>
            <a:fillRect/>
          </a:stretch>
        </p:blipFill>
        <p:spPr>
          <a:xfrm>
            <a:off x="1140278" y="1045028"/>
            <a:ext cx="10015403" cy="526433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Başlık 1"/>
          <p:cNvSpPr>
            <a:spLocks noGrp="1"/>
          </p:cNvSpPr>
          <p:nvPr>
            <p:ph type="title"/>
          </p:nvPr>
        </p:nvSpPr>
        <p:spPr>
          <a:xfrm>
            <a:off x="2617788" y="115888"/>
            <a:ext cx="7480300" cy="996950"/>
          </a:xfrm>
        </p:spPr>
        <p:txBody>
          <a:bodyPr/>
          <a:lstStyle/>
          <a:p>
            <a:pPr eaLnBrk="1" hangingPunct="1"/>
            <a:r>
              <a:rPr lang="tr-TR" b="1" smtClean="0">
                <a:solidFill>
                  <a:srgbClr val="FF0000"/>
                </a:solidFill>
                <a:latin typeface="Book Antiqua" pitchFamily="18" charset="0"/>
              </a:rPr>
              <a:t>ELEKTRİK TEHLİKELERİ</a:t>
            </a:r>
          </a:p>
        </p:txBody>
      </p:sp>
      <p:pic>
        <p:nvPicPr>
          <p:cNvPr id="68611" name="İçerik Yer Tutucusu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675563" y="676275"/>
            <a:ext cx="4381500" cy="5505450"/>
          </a:xfrm>
        </p:spPr>
      </p:pic>
      <p:sp>
        <p:nvSpPr>
          <p:cNvPr id="68612" name="Metin kutusu 5"/>
          <p:cNvSpPr txBox="1">
            <a:spLocks noChangeArrowheads="1"/>
          </p:cNvSpPr>
          <p:nvPr/>
        </p:nvSpPr>
        <p:spPr bwMode="auto">
          <a:xfrm>
            <a:off x="782638" y="1357313"/>
            <a:ext cx="7916862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 b="1">
                <a:latin typeface="Book Antiqua" pitchFamily="18" charset="0"/>
              </a:rPr>
              <a:t>GENELLİKLE ALÇAK GERİLİME MARUZ KALAN VÜCUTTA </a:t>
            </a:r>
            <a:r>
              <a:rPr lang="tr-TR" b="1">
                <a:solidFill>
                  <a:srgbClr val="FF0000"/>
                </a:solidFill>
                <a:latin typeface="Book Antiqua" pitchFamily="18" charset="0"/>
              </a:rPr>
              <a:t>ŞOK,</a:t>
            </a:r>
          </a:p>
          <a:p>
            <a:pPr eaLnBrk="1" hangingPunct="1"/>
            <a:endParaRPr lang="tr-TR" b="1">
              <a:latin typeface="Book Antiqua" pitchFamily="18" charset="0"/>
            </a:endParaRPr>
          </a:p>
          <a:p>
            <a:pPr eaLnBrk="1" hangingPunct="1"/>
            <a:endParaRPr lang="tr-TR" b="1">
              <a:latin typeface="Book Antiqua" pitchFamily="18" charset="0"/>
            </a:endParaRPr>
          </a:p>
          <a:p>
            <a:pPr eaLnBrk="1" hangingPunct="1"/>
            <a:r>
              <a:rPr lang="tr-TR" b="1">
                <a:latin typeface="Book Antiqua" pitchFamily="18" charset="0"/>
              </a:rPr>
              <a:t>YÜKSEK GERİLİME MARUZ KALAN VÜCUTTA İSE</a:t>
            </a:r>
            <a:r>
              <a:rPr lang="tr-TR" b="1">
                <a:solidFill>
                  <a:srgbClr val="FF0000"/>
                </a:solidFill>
                <a:latin typeface="Book Antiqua" pitchFamily="18" charset="0"/>
              </a:rPr>
              <a:t> AĞIR YANIKLAR </a:t>
            </a:r>
            <a:r>
              <a:rPr lang="tr-TR" b="1">
                <a:latin typeface="Book Antiqua" pitchFamily="18" charset="0"/>
              </a:rPr>
              <a:t>MEYDANA GELİR.</a:t>
            </a:r>
          </a:p>
          <a:p>
            <a:pPr eaLnBrk="1" hangingPunct="1"/>
            <a:endParaRPr lang="tr-TR" b="1">
              <a:latin typeface="Book Antiqua" pitchFamily="18" charset="0"/>
            </a:endParaRPr>
          </a:p>
        </p:txBody>
      </p:sp>
      <p:pic>
        <p:nvPicPr>
          <p:cNvPr id="68613" name="Resim 6"/>
          <p:cNvPicPr>
            <a:picLocks noChangeAspect="1"/>
          </p:cNvPicPr>
          <p:nvPr/>
        </p:nvPicPr>
        <p:blipFill>
          <a:blip r:embed="rId3"/>
          <a:srcRect l="5057" t="2483" r="2020" b="13828"/>
          <a:stretch>
            <a:fillRect/>
          </a:stretch>
        </p:blipFill>
        <p:spPr bwMode="auto">
          <a:xfrm>
            <a:off x="942975" y="3111500"/>
            <a:ext cx="6215063" cy="307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3670300" y="222250"/>
            <a:ext cx="8289925" cy="51911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r-TR" b="1" dirty="0">
                <a:solidFill>
                  <a:srgbClr val="FF0000"/>
                </a:solidFill>
                <a:latin typeface="Book Antiqua" panose="02040602050305030304" pitchFamily="18" charset="0"/>
              </a:rPr>
              <a:t>SORUMLULUKLAR</a:t>
            </a:r>
          </a:p>
        </p:txBody>
      </p:sp>
      <p:pic>
        <p:nvPicPr>
          <p:cNvPr id="12291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58838" y="835025"/>
            <a:ext cx="1857375" cy="1858963"/>
          </a:xfrm>
        </p:spPr>
      </p:pic>
      <p:pic>
        <p:nvPicPr>
          <p:cNvPr id="12292" name="Resim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4563" y="3038475"/>
            <a:ext cx="1685925" cy="168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Resim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5488" y="49530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ikdörtgen 7">
            <a:extLst/>
          </p:cNvPr>
          <p:cNvSpPr/>
          <p:nvPr/>
        </p:nvSpPr>
        <p:spPr>
          <a:xfrm>
            <a:off x="3108325" y="1360488"/>
            <a:ext cx="1589088" cy="8080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b="1" dirty="0">
                <a:solidFill>
                  <a:srgbClr val="FF0000"/>
                </a:solidFill>
                <a:latin typeface="Book Antiqua" panose="02040602050305030304" pitchFamily="18" charset="0"/>
              </a:rPr>
              <a:t>DEVLET</a:t>
            </a:r>
          </a:p>
        </p:txBody>
      </p:sp>
      <p:sp>
        <p:nvSpPr>
          <p:cNvPr id="9" name="Dikdörtgen 8">
            <a:extLst/>
          </p:cNvPr>
          <p:cNvSpPr/>
          <p:nvPr/>
        </p:nvSpPr>
        <p:spPr>
          <a:xfrm>
            <a:off x="3108325" y="3579813"/>
            <a:ext cx="1589088" cy="8080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tr-TR" b="1">
                <a:solidFill>
                  <a:srgbClr val="0070C0"/>
                </a:solidFill>
                <a:latin typeface="Book Antiqua" pitchFamily="18" charset="0"/>
              </a:rPr>
              <a:t>İŞÇİ</a:t>
            </a:r>
          </a:p>
        </p:txBody>
      </p:sp>
      <p:sp>
        <p:nvSpPr>
          <p:cNvPr id="10" name="Dikdörtgen 9">
            <a:extLst/>
          </p:cNvPr>
          <p:cNvSpPr/>
          <p:nvPr/>
        </p:nvSpPr>
        <p:spPr>
          <a:xfrm>
            <a:off x="3108325" y="5634038"/>
            <a:ext cx="1589088" cy="8080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tr-TR" b="1">
                <a:solidFill>
                  <a:srgbClr val="00B050"/>
                </a:solidFill>
                <a:latin typeface="Book Antiqua" pitchFamily="18" charset="0"/>
              </a:rPr>
              <a:t>İŞVEREN</a:t>
            </a:r>
          </a:p>
        </p:txBody>
      </p:sp>
      <p:sp>
        <p:nvSpPr>
          <p:cNvPr id="11" name="Ok: Sağ 10">
            <a:extLst/>
          </p:cNvPr>
          <p:cNvSpPr/>
          <p:nvPr/>
        </p:nvSpPr>
        <p:spPr>
          <a:xfrm>
            <a:off x="4992688" y="1625600"/>
            <a:ext cx="590550" cy="277813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r-TR"/>
          </a:p>
        </p:txBody>
      </p:sp>
      <p:sp>
        <p:nvSpPr>
          <p:cNvPr id="12" name="Ok: Sağ 11">
            <a:extLst/>
          </p:cNvPr>
          <p:cNvSpPr/>
          <p:nvPr/>
        </p:nvSpPr>
        <p:spPr>
          <a:xfrm>
            <a:off x="4992688" y="5913438"/>
            <a:ext cx="590550" cy="279400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r-TR"/>
          </a:p>
        </p:txBody>
      </p:sp>
      <p:sp>
        <p:nvSpPr>
          <p:cNvPr id="13" name="Ok: Sağ 12">
            <a:extLst/>
          </p:cNvPr>
          <p:cNvSpPr/>
          <p:nvPr/>
        </p:nvSpPr>
        <p:spPr>
          <a:xfrm>
            <a:off x="4992688" y="3844925"/>
            <a:ext cx="590550" cy="277813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r-TR"/>
          </a:p>
        </p:txBody>
      </p:sp>
      <p:sp>
        <p:nvSpPr>
          <p:cNvPr id="12300" name="Metin kutusu 13"/>
          <p:cNvSpPr txBox="1">
            <a:spLocks noChangeArrowheads="1"/>
          </p:cNvSpPr>
          <p:nvPr/>
        </p:nvSpPr>
        <p:spPr bwMode="auto">
          <a:xfrm>
            <a:off x="5583238" y="1303338"/>
            <a:ext cx="64103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>
                <a:solidFill>
                  <a:srgbClr val="FF0000"/>
                </a:solidFill>
                <a:latin typeface="Book Antiqua" pitchFamily="18" charset="0"/>
              </a:rPr>
              <a:t>YASALAR ÇIKARMAK </a:t>
            </a:r>
          </a:p>
          <a:p>
            <a:pPr eaLnBrk="1" hangingPunct="1"/>
            <a:r>
              <a:rPr lang="tr-TR">
                <a:solidFill>
                  <a:srgbClr val="FF0000"/>
                </a:solidFill>
                <a:latin typeface="Book Antiqua" pitchFamily="18" charset="0"/>
              </a:rPr>
              <a:t>DENETLEMEK </a:t>
            </a:r>
          </a:p>
          <a:p>
            <a:pPr eaLnBrk="1" hangingPunct="1"/>
            <a:r>
              <a:rPr lang="tr-TR">
                <a:solidFill>
                  <a:srgbClr val="FF0000"/>
                </a:solidFill>
                <a:latin typeface="Book Antiqua" pitchFamily="18" charset="0"/>
              </a:rPr>
              <a:t>TEKNİK ÇALIŞMALARIN ALT YAPISINI OLUŞTURMAK</a:t>
            </a:r>
          </a:p>
          <a:p>
            <a:pPr eaLnBrk="1" hangingPunct="1"/>
            <a:endParaRPr lang="tr-TR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12301" name="Metin kutusu 14"/>
          <p:cNvSpPr txBox="1">
            <a:spLocks noChangeArrowheads="1"/>
          </p:cNvSpPr>
          <p:nvPr/>
        </p:nvSpPr>
        <p:spPr bwMode="auto">
          <a:xfrm>
            <a:off x="5599113" y="3708400"/>
            <a:ext cx="637698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>
                <a:solidFill>
                  <a:srgbClr val="0070C0"/>
                </a:solidFill>
                <a:latin typeface="Book Antiqua" pitchFamily="18" charset="0"/>
              </a:rPr>
              <a:t>İŞ GÜVENLİĞİ KURUL VE TALİMATLARINA UYGUN ÇALIŞMA DÜZENİNİ KORUMAK</a:t>
            </a:r>
          </a:p>
        </p:txBody>
      </p:sp>
      <p:sp>
        <p:nvSpPr>
          <p:cNvPr id="12302" name="Metin kutusu 15"/>
          <p:cNvSpPr txBox="1">
            <a:spLocks noChangeArrowheads="1"/>
          </p:cNvSpPr>
          <p:nvPr/>
        </p:nvSpPr>
        <p:spPr bwMode="auto">
          <a:xfrm>
            <a:off x="5599113" y="5591175"/>
            <a:ext cx="622776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>
                <a:solidFill>
                  <a:srgbClr val="00B050"/>
                </a:solidFill>
                <a:latin typeface="Book Antiqua" pitchFamily="18" charset="0"/>
              </a:rPr>
              <a:t>TEKNİK GÜVENLİK KONULARINDA ÇALIŞMALAR YAPILMASINI SAĞLAMAK </a:t>
            </a:r>
          </a:p>
          <a:p>
            <a:pPr eaLnBrk="1" hangingPunct="1"/>
            <a:r>
              <a:rPr lang="tr-TR">
                <a:solidFill>
                  <a:srgbClr val="00B050"/>
                </a:solidFill>
                <a:latin typeface="Book Antiqua" pitchFamily="18" charset="0"/>
              </a:rPr>
              <a:t>EMNİYETSİZ DURUMLARI GİDERMEK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Başlık 1"/>
          <p:cNvSpPr>
            <a:spLocks noGrp="1"/>
          </p:cNvSpPr>
          <p:nvPr>
            <p:ph type="title"/>
          </p:nvPr>
        </p:nvSpPr>
        <p:spPr>
          <a:xfrm>
            <a:off x="1557338" y="1639888"/>
            <a:ext cx="9601200" cy="533400"/>
          </a:xfrm>
        </p:spPr>
        <p:txBody>
          <a:bodyPr/>
          <a:lstStyle/>
          <a:p>
            <a:pPr eaLnBrk="1" hangingPunct="1"/>
            <a:r>
              <a:rPr lang="tr-TR" sz="2400" b="1" smtClean="0">
                <a:solidFill>
                  <a:srgbClr val="FF0000"/>
                </a:solidFill>
                <a:latin typeface="Book Antiqua" pitchFamily="18" charset="0"/>
              </a:rPr>
              <a:t>ELEKTRİK ÇARPMASINDAN KORUNMAK İÇİN;</a:t>
            </a:r>
          </a:p>
        </p:txBody>
      </p:sp>
      <p:sp>
        <p:nvSpPr>
          <p:cNvPr id="69635" name="İçerik Yer Tutucusu 2"/>
          <p:cNvSpPr>
            <a:spLocks noGrp="1"/>
          </p:cNvSpPr>
          <p:nvPr>
            <p:ph idx="1"/>
          </p:nvPr>
        </p:nvSpPr>
        <p:spPr>
          <a:xfrm>
            <a:off x="1169988" y="2365375"/>
            <a:ext cx="11180762" cy="3581400"/>
          </a:xfrm>
        </p:spPr>
        <p:txBody>
          <a:bodyPr/>
          <a:lstStyle/>
          <a:p>
            <a:pPr eaLnBrk="1" hangingPunct="1"/>
            <a:r>
              <a:rPr lang="tr-TR" smtClean="0">
                <a:latin typeface="Book Antiqua" pitchFamily="18" charset="0"/>
              </a:rPr>
              <a:t>KORUYUCU YALITMA </a:t>
            </a:r>
          </a:p>
          <a:p>
            <a:pPr eaLnBrk="1" hangingPunct="1"/>
            <a:r>
              <a:rPr lang="tr-TR" smtClean="0">
                <a:latin typeface="Book Antiqua" pitchFamily="18" charset="0"/>
              </a:rPr>
              <a:t>ÜZERİNDE DURULAN YERİN YALITILMASI</a:t>
            </a:r>
          </a:p>
          <a:p>
            <a:pPr eaLnBrk="1" hangingPunct="1"/>
            <a:r>
              <a:rPr lang="tr-TR" smtClean="0">
                <a:latin typeface="Book Antiqua" pitchFamily="18" charset="0"/>
              </a:rPr>
              <a:t>KÜÇÜK GERİLİM KULLANMA </a:t>
            </a:r>
          </a:p>
          <a:p>
            <a:pPr eaLnBrk="1" hangingPunct="1"/>
            <a:r>
              <a:rPr lang="tr-TR" smtClean="0">
                <a:latin typeface="Book Antiqua" pitchFamily="18" charset="0"/>
              </a:rPr>
              <a:t>SIFIRLAMA </a:t>
            </a:r>
          </a:p>
          <a:p>
            <a:pPr eaLnBrk="1" hangingPunct="1"/>
            <a:r>
              <a:rPr lang="tr-TR" smtClean="0">
                <a:latin typeface="Book Antiqua" pitchFamily="18" charset="0"/>
              </a:rPr>
              <a:t>TOPRAKLAMA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etin kutusu"/>
          <p:cNvSpPr txBox="1"/>
          <p:nvPr/>
        </p:nvSpPr>
        <p:spPr>
          <a:xfrm>
            <a:off x="744538" y="2938463"/>
            <a:ext cx="10790237" cy="6477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tr-TR" sz="3600" b="1" dirty="0">
                <a:latin typeface="Book Antiqua" pitchFamily="18" charset="0"/>
              </a:rPr>
              <a:t>SAĞLIKLA KALMANIZ DİLEĞİYLE…</a:t>
            </a:r>
          </a:p>
        </p:txBody>
      </p:sp>
      <p:pic>
        <p:nvPicPr>
          <p:cNvPr id="75779" name="Picture 4" descr="C:\Users\AYKAN01\Downloads\kisspng-cartoon-personal-protective-equipment-occupational-safety-5abd21971319a6.917021791522344343078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5000" y="1209675"/>
            <a:ext cx="371475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0" name="5 Metin kutusu"/>
          <p:cNvSpPr txBox="1">
            <a:spLocks noChangeArrowheads="1"/>
          </p:cNvSpPr>
          <p:nvPr/>
        </p:nvSpPr>
        <p:spPr bwMode="auto">
          <a:xfrm>
            <a:off x="8216900" y="5799138"/>
            <a:ext cx="3644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r-TR" b="1" dirty="0">
                <a:latin typeface="Book Antiqua" pitchFamily="18" charset="0"/>
              </a:rPr>
              <a:t>İŞ GÜVENLİĞİ UZMANI</a:t>
            </a:r>
          </a:p>
          <a:p>
            <a:r>
              <a:rPr lang="tr-TR" b="1" dirty="0">
                <a:latin typeface="Book Antiqua" pitchFamily="18" charset="0"/>
              </a:rPr>
              <a:t>     </a:t>
            </a:r>
            <a:r>
              <a:rPr lang="tr-TR" b="1" dirty="0" smtClean="0">
                <a:latin typeface="Book Antiqua" pitchFamily="18" charset="0"/>
              </a:rPr>
              <a:t>DİLEK SEÇKİN</a:t>
            </a:r>
            <a:endParaRPr lang="tr-TR" b="1" dirty="0">
              <a:latin typeface="Book Antiqua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İçerik Yer Tutucusu 6"/>
          <p:cNvSpPr>
            <a:spLocks noGrp="1"/>
          </p:cNvSpPr>
          <p:nvPr>
            <p:ph idx="1"/>
          </p:nvPr>
        </p:nvSpPr>
        <p:spPr>
          <a:xfrm>
            <a:off x="733425" y="1544638"/>
            <a:ext cx="9363075" cy="4572000"/>
          </a:xfrm>
        </p:spPr>
        <p:txBody>
          <a:bodyPr/>
          <a:lstStyle/>
          <a:p>
            <a:pPr eaLnBrk="1" hangingPunct="1">
              <a:lnSpc>
                <a:spcPct val="84000"/>
              </a:lnSpc>
            </a:pPr>
            <a:r>
              <a:rPr lang="tr-TR" sz="1900" smtClean="0">
                <a:latin typeface="Book Antiqua" pitchFamily="18" charset="0"/>
              </a:rPr>
              <a:t>ÇALIŞANLARIN İŞLE İLGİLİ SAĞLIK VE GÜVENLİĞİNİ SAĞLAMAK</a:t>
            </a:r>
          </a:p>
          <a:p>
            <a:pPr eaLnBrk="1" hangingPunct="1">
              <a:lnSpc>
                <a:spcPct val="84000"/>
              </a:lnSpc>
            </a:pPr>
            <a:r>
              <a:rPr lang="tr-TR" sz="1900" smtClean="0">
                <a:latin typeface="Book Antiqua" pitchFamily="18" charset="0"/>
              </a:rPr>
              <a:t>MESLEKİ RİSKLERİ ÖNLEMEK İÇİN TEDBİRLER ALMAK</a:t>
            </a:r>
          </a:p>
          <a:p>
            <a:pPr eaLnBrk="1" hangingPunct="1">
              <a:lnSpc>
                <a:spcPct val="84000"/>
              </a:lnSpc>
            </a:pPr>
            <a:r>
              <a:rPr lang="tr-TR" sz="1900" smtClean="0">
                <a:latin typeface="Book Antiqua" pitchFamily="18" charset="0"/>
              </a:rPr>
              <a:t>EĞİTİM VERMEK</a:t>
            </a:r>
          </a:p>
          <a:p>
            <a:pPr eaLnBrk="1" hangingPunct="1">
              <a:lnSpc>
                <a:spcPct val="84000"/>
              </a:lnSpc>
            </a:pPr>
            <a:r>
              <a:rPr lang="tr-TR" sz="1900" smtClean="0">
                <a:latin typeface="Book Antiqua" pitchFamily="18" charset="0"/>
              </a:rPr>
              <a:t>GEREKLİ ARAÇ VE GEREÇLERİ TEMİN ETMEK</a:t>
            </a:r>
          </a:p>
          <a:p>
            <a:pPr eaLnBrk="1" hangingPunct="1">
              <a:lnSpc>
                <a:spcPct val="84000"/>
              </a:lnSpc>
            </a:pPr>
            <a:r>
              <a:rPr lang="tr-TR" sz="1900" smtClean="0">
                <a:latin typeface="Book Antiqua" pitchFamily="18" charset="0"/>
              </a:rPr>
              <a:t>DEĞİŞEN ŞARTLARA UYGUNLUK SAĞLAMAK</a:t>
            </a:r>
          </a:p>
          <a:p>
            <a:pPr eaLnBrk="1" hangingPunct="1">
              <a:lnSpc>
                <a:spcPct val="84000"/>
              </a:lnSpc>
            </a:pPr>
            <a:r>
              <a:rPr lang="tr-TR" sz="1900" smtClean="0">
                <a:latin typeface="Book Antiqua" pitchFamily="18" charset="0"/>
              </a:rPr>
              <a:t>MEVCUT DURUMU SÜREKLİ İYİLEŞTİRMEK </a:t>
            </a:r>
          </a:p>
          <a:p>
            <a:pPr eaLnBrk="1" hangingPunct="1">
              <a:lnSpc>
                <a:spcPct val="84000"/>
              </a:lnSpc>
            </a:pPr>
            <a:r>
              <a:rPr lang="tr-TR" sz="1900" smtClean="0">
                <a:latin typeface="Book Antiqua" pitchFamily="18" charset="0"/>
              </a:rPr>
              <a:t>RİSK DEĞERLENDİRMESİ YAPMAK VEYA YAPTIRMAK</a:t>
            </a:r>
          </a:p>
          <a:p>
            <a:pPr eaLnBrk="1" hangingPunct="1">
              <a:lnSpc>
                <a:spcPct val="84000"/>
              </a:lnSpc>
            </a:pPr>
            <a:r>
              <a:rPr lang="tr-TR" sz="1900" smtClean="0">
                <a:latin typeface="Book Antiqua" pitchFamily="18" charset="0"/>
              </a:rPr>
              <a:t>İŞE UYGUN PERSONEL SEÇMEK </a:t>
            </a:r>
          </a:p>
          <a:p>
            <a:pPr eaLnBrk="1" hangingPunct="1">
              <a:lnSpc>
                <a:spcPct val="84000"/>
              </a:lnSpc>
            </a:pPr>
            <a:r>
              <a:rPr lang="tr-TR" sz="1900" smtClean="0">
                <a:latin typeface="Book Antiqua" pitchFamily="18" charset="0"/>
              </a:rPr>
              <a:t>KAZALAR İLE İLGİLİ BİLGİ TOPLAMAK VE RAPORLAMAK</a:t>
            </a:r>
          </a:p>
          <a:p>
            <a:pPr eaLnBrk="1" hangingPunct="1">
              <a:lnSpc>
                <a:spcPct val="84000"/>
              </a:lnSpc>
            </a:pPr>
            <a:r>
              <a:rPr lang="tr-TR" sz="1900" smtClean="0">
                <a:latin typeface="Book Antiqua" pitchFamily="18" charset="0"/>
              </a:rPr>
              <a:t>DENETLEMEK</a:t>
            </a:r>
          </a:p>
          <a:p>
            <a:pPr eaLnBrk="1" hangingPunct="1">
              <a:lnSpc>
                <a:spcPct val="84000"/>
              </a:lnSpc>
            </a:pPr>
            <a:r>
              <a:rPr lang="tr-TR" sz="1900" smtClean="0">
                <a:latin typeface="Book Antiqua" pitchFamily="18" charset="0"/>
              </a:rPr>
              <a:t>İŞ SAĞLIĞI VE GÜVENLİĞİ TEDBİRLERİNİN MALİYETİNİ ÇALIŞANLARA YANSITAMAZ</a:t>
            </a:r>
          </a:p>
          <a:p>
            <a:pPr eaLnBrk="1" hangingPunct="1">
              <a:lnSpc>
                <a:spcPct val="84000"/>
              </a:lnSpc>
            </a:pPr>
            <a:endParaRPr lang="tr-TR" sz="1900" smtClean="0">
              <a:latin typeface="Book Antiqua" pitchFamily="18" charset="0"/>
            </a:endParaRPr>
          </a:p>
        </p:txBody>
      </p:sp>
      <p:sp>
        <p:nvSpPr>
          <p:cNvPr id="13315" name="Metin kutusu 7"/>
          <p:cNvSpPr txBox="1">
            <a:spLocks noChangeArrowheads="1"/>
          </p:cNvSpPr>
          <p:nvPr/>
        </p:nvSpPr>
        <p:spPr bwMode="auto">
          <a:xfrm>
            <a:off x="1493838" y="520700"/>
            <a:ext cx="9883775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 sz="4400" b="1">
                <a:solidFill>
                  <a:srgbClr val="FF0000"/>
                </a:solidFill>
                <a:latin typeface="Book Antiqua" pitchFamily="18" charset="0"/>
              </a:rPr>
              <a:t>İŞVERENİN YÜKÜMLÜLÜKLERİ </a:t>
            </a:r>
          </a:p>
        </p:txBody>
      </p:sp>
      <p:pic>
        <p:nvPicPr>
          <p:cNvPr id="13316" name="Resim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23400" y="1166813"/>
            <a:ext cx="2549525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İçerik Yer Tutucusu 2"/>
          <p:cNvSpPr>
            <a:spLocks noGrp="1"/>
          </p:cNvSpPr>
          <p:nvPr>
            <p:ph idx="1"/>
          </p:nvPr>
        </p:nvSpPr>
        <p:spPr>
          <a:xfrm>
            <a:off x="1333500" y="1898650"/>
            <a:ext cx="10585450" cy="3581400"/>
          </a:xfrm>
        </p:spPr>
        <p:txBody>
          <a:bodyPr/>
          <a:lstStyle/>
          <a:p>
            <a:pPr eaLnBrk="1" hangingPunct="1"/>
            <a:r>
              <a:rPr lang="tr-TR" sz="1900" smtClean="0">
                <a:latin typeface="Book Antiqua" pitchFamily="18" charset="0"/>
              </a:rPr>
              <a:t>İŞYERİNDEKİ ÜRETİM ARAÇLARINI (MAKİNE,CİHAZ,EKİPMAN) KURALLARA UYGUN KULLANMAK</a:t>
            </a:r>
          </a:p>
          <a:p>
            <a:pPr eaLnBrk="1" hangingPunct="1"/>
            <a:r>
              <a:rPr lang="tr-TR" sz="1900" smtClean="0">
                <a:latin typeface="Book Antiqua" pitchFamily="18" charset="0"/>
              </a:rPr>
              <a:t>GÜVENLİK DONANIMLARINI DOĞRU KULLANMAK </a:t>
            </a:r>
          </a:p>
          <a:p>
            <a:pPr eaLnBrk="1" hangingPunct="1"/>
            <a:r>
              <a:rPr lang="tr-TR" sz="1900" smtClean="0">
                <a:latin typeface="Book Antiqua" pitchFamily="18" charset="0"/>
              </a:rPr>
              <a:t>KİŞİSEL KORUYUCU DONANIMI DOĞRU KULLANMAK VE KORUMAK</a:t>
            </a:r>
          </a:p>
          <a:p>
            <a:pPr eaLnBrk="1" hangingPunct="1"/>
            <a:r>
              <a:rPr lang="tr-TR" sz="1900" smtClean="0">
                <a:latin typeface="Book Antiqua" pitchFamily="18" charset="0"/>
              </a:rPr>
              <a:t>CİDDİ VE YAKIN TEHLİKEYİ HABER VERMEK</a:t>
            </a:r>
          </a:p>
          <a:p>
            <a:pPr eaLnBrk="1" hangingPunct="1"/>
            <a:r>
              <a:rPr lang="tr-TR" sz="1900" smtClean="0">
                <a:latin typeface="Book Antiqua" pitchFamily="18" charset="0"/>
              </a:rPr>
              <a:t>İŞVEREN VE ÇALIŞAN TEMSİLCİSİ İLE İŞ BİRLİĞİ YAPMAK</a:t>
            </a:r>
          </a:p>
          <a:p>
            <a:pPr eaLnBrk="1" hangingPunct="1"/>
            <a:r>
              <a:rPr lang="tr-TR" sz="1900" smtClean="0">
                <a:latin typeface="Book Antiqua" pitchFamily="18" charset="0"/>
              </a:rPr>
              <a:t>TALİMATLARI UYGULAMAK </a:t>
            </a:r>
          </a:p>
          <a:p>
            <a:pPr eaLnBrk="1" hangingPunct="1"/>
            <a:r>
              <a:rPr lang="tr-TR" sz="1900" smtClean="0">
                <a:latin typeface="Book Antiqua" pitchFamily="18" charset="0"/>
              </a:rPr>
              <a:t>EĞİTİMLERE KATILMAK VE ÖĞRENDİKLERİNİ UYGULAMAK </a:t>
            </a:r>
          </a:p>
          <a:p>
            <a:pPr eaLnBrk="1" hangingPunct="1"/>
            <a:endParaRPr lang="tr-TR" sz="1900" smtClean="0">
              <a:latin typeface="Book Antiqua" pitchFamily="18" charset="0"/>
            </a:endParaRPr>
          </a:p>
        </p:txBody>
      </p:sp>
      <p:sp>
        <p:nvSpPr>
          <p:cNvPr id="14339" name="Metin kutusu 3"/>
          <p:cNvSpPr txBox="1">
            <a:spLocks noChangeArrowheads="1"/>
          </p:cNvSpPr>
          <p:nvPr/>
        </p:nvSpPr>
        <p:spPr bwMode="auto">
          <a:xfrm>
            <a:off x="1168400" y="847725"/>
            <a:ext cx="10414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 sz="4000" b="1">
                <a:solidFill>
                  <a:srgbClr val="FF0000"/>
                </a:solidFill>
                <a:latin typeface="Book Antiqua" pitchFamily="18" charset="0"/>
              </a:rPr>
              <a:t>ÇALIŞANLARIN YÜKÜMLÜLÜKLERİ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192213" y="1570038"/>
            <a:ext cx="9601200" cy="7699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r-TR" b="1" dirty="0">
                <a:solidFill>
                  <a:srgbClr val="FF0000"/>
                </a:solidFill>
                <a:latin typeface="Book Antiqua" panose="02040602050305030304" pitchFamily="18" charset="0"/>
              </a:rPr>
              <a:t>ÇALIŞMAKTAN KAÇINMA HAKKI</a:t>
            </a:r>
          </a:p>
        </p:txBody>
      </p:sp>
      <p:sp>
        <p:nvSpPr>
          <p:cNvPr id="16387" name="İçerik Yer Tutucusu 2"/>
          <p:cNvSpPr>
            <a:spLocks noGrp="1"/>
          </p:cNvSpPr>
          <p:nvPr>
            <p:ph idx="1"/>
          </p:nvPr>
        </p:nvSpPr>
        <p:spPr>
          <a:xfrm>
            <a:off x="820738" y="2711450"/>
            <a:ext cx="11371262" cy="2771775"/>
          </a:xfrm>
        </p:spPr>
        <p:txBody>
          <a:bodyPr/>
          <a:lstStyle/>
          <a:p>
            <a:pPr eaLnBrk="1" hangingPunct="1"/>
            <a:r>
              <a:rPr lang="tr-TR" b="1" u="sng" smtClean="0">
                <a:latin typeface="Book Antiqua" pitchFamily="18" charset="0"/>
              </a:rPr>
              <a:t>İŞ SAĞLIĞI VE GÜVENLİĞİ KANUNU’NUN 13. MADDESİNDE ;</a:t>
            </a:r>
          </a:p>
          <a:p>
            <a:pPr eaLnBrk="1" hangingPunct="1">
              <a:buFont typeface="Franklin Gothic Book" pitchFamily="34" charset="0"/>
              <a:buNone/>
            </a:pPr>
            <a:r>
              <a:rPr lang="tr-TR" smtClean="0">
                <a:latin typeface="Book Antiqua" pitchFamily="18" charset="0"/>
              </a:rPr>
              <a:t>ÇALIŞANLARIN CİDDİ VE YAKIN BİR TEHLİKE İLE KARŞILAŞMASI DURUMUNDA ,BU DURUMU İŞYERİ YETKİLİ ORGANINA BİLDİREREK , ÖNLEM ALININCAYA KADAR FİİLEN ÇALIŞMAMA HAKKINI İFADE EDER.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/>
          </p:cNvPr>
          <p:cNvSpPr>
            <a:spLocks noGrp="1"/>
          </p:cNvSpPr>
          <p:nvPr>
            <p:ph idx="1"/>
          </p:nvPr>
        </p:nvSpPr>
        <p:spPr>
          <a:xfrm>
            <a:off x="1025237" y="3006436"/>
            <a:ext cx="10917382" cy="845127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buFont typeface="Franklin Gothic Book" pitchFamily="34" charset="0"/>
              <a:buNone/>
              <a:defRPr/>
            </a:pPr>
            <a:r>
              <a:rPr lang="tr-TR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Book Antiqua" panose="02040602050305030304" pitchFamily="18" charset="0"/>
              </a:rPr>
              <a:t>İŞ KAZASI VE MESLEK HASTALIĞI</a:t>
            </a:r>
          </a:p>
          <a:p>
            <a:pPr marL="0" indent="0" eaLnBrk="1" fontAlgn="auto" hangingPunct="1">
              <a:buFont typeface="Franklin Gothic Book" pitchFamily="34" charset="0"/>
              <a:buNone/>
              <a:defRPr/>
            </a:pPr>
            <a:endParaRPr lang="tr-TR" sz="4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  <a:reflection blurRad="6350" stA="55000" endA="300" endPos="45500" dir="5400000" sy="-100000" algn="bl" rotWithShape="0"/>
              </a:effectLst>
              <a:latin typeface="Book Antiqua" panose="02040602050305030304" pitchFamily="18" charset="0"/>
            </a:endParaRPr>
          </a:p>
        </p:txBody>
      </p:sp>
      <p:pic>
        <p:nvPicPr>
          <p:cNvPr id="26627" name="Resim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63050" y="4040188"/>
            <a:ext cx="2674938" cy="267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Resim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1963" y="3851275"/>
            <a:ext cx="1884362" cy="293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Resim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9488" y="219075"/>
            <a:ext cx="2576512" cy="257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Resim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0388" y="4060825"/>
            <a:ext cx="4297362" cy="279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Resim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60975" y="0"/>
            <a:ext cx="2817813" cy="281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Resim 1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18588" y="244475"/>
            <a:ext cx="2819400" cy="260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Başlık 1"/>
          <p:cNvSpPr>
            <a:spLocks noGrp="1"/>
          </p:cNvSpPr>
          <p:nvPr>
            <p:ph type="title"/>
          </p:nvPr>
        </p:nvSpPr>
        <p:spPr>
          <a:xfrm>
            <a:off x="2911475" y="1322388"/>
            <a:ext cx="6369050" cy="823912"/>
          </a:xfrm>
        </p:spPr>
        <p:txBody>
          <a:bodyPr/>
          <a:lstStyle/>
          <a:p>
            <a:pPr eaLnBrk="1" hangingPunct="1"/>
            <a:r>
              <a:rPr lang="tr-TR" b="1" smtClean="0">
                <a:solidFill>
                  <a:srgbClr val="FF0000"/>
                </a:solidFill>
                <a:latin typeface="Book Antiqua" pitchFamily="18" charset="0"/>
              </a:rPr>
              <a:t>RAMAK KALA OLAY</a:t>
            </a:r>
          </a:p>
        </p:txBody>
      </p:sp>
      <p:sp>
        <p:nvSpPr>
          <p:cNvPr id="27651" name="İçerik Yer Tutucusu 5"/>
          <p:cNvSpPr>
            <a:spLocks noGrp="1"/>
          </p:cNvSpPr>
          <p:nvPr>
            <p:ph idx="1"/>
          </p:nvPr>
        </p:nvSpPr>
        <p:spPr>
          <a:xfrm>
            <a:off x="1039813" y="2246313"/>
            <a:ext cx="10529887" cy="1795462"/>
          </a:xfrm>
        </p:spPr>
        <p:txBody>
          <a:bodyPr/>
          <a:lstStyle/>
          <a:p>
            <a:pPr eaLnBrk="1" hangingPunct="1"/>
            <a:r>
              <a:rPr lang="tr-TR" smtClean="0">
                <a:latin typeface="Book Antiqua" pitchFamily="18" charset="0"/>
              </a:rPr>
              <a:t>İş yerinde meydana gelen,  çalışanı, iş yerini ya da iş ekipmanını zarara uğratma potansiyeli olduğu halde zarara uğratmayan olaydır.</a:t>
            </a:r>
          </a:p>
        </p:txBody>
      </p:sp>
      <p:pic>
        <p:nvPicPr>
          <p:cNvPr id="27652" name="Resim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43388" y="3340100"/>
            <a:ext cx="4251325" cy="344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ırpma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Override1.xml><?xml version="1.0" encoding="utf-8"?>
<a:themeOverride xmlns:a="http://schemas.openxmlformats.org/drawingml/2006/main">
  <a:clrScheme name="Crop">
    <a:dk1>
      <a:sysClr val="windowText" lastClr="000000"/>
    </a:dk1>
    <a:lt1>
      <a:sysClr val="window" lastClr="FFFFFF"/>
    </a:lt1>
    <a:dk2>
      <a:srgbClr val="191B0E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{26534A4F-4FC7-4ED4-B0F0-3771822D843B}tf10001105</Template>
  <TotalTime>3118</TotalTime>
  <Words>1623</Words>
  <Application>Microsoft Office PowerPoint</Application>
  <PresentationFormat>Geniş ekran</PresentationFormat>
  <Paragraphs>332</Paragraphs>
  <Slides>41</Slides>
  <Notes>0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41</vt:i4>
      </vt:variant>
    </vt:vector>
  </HeadingPairs>
  <TitlesOfParts>
    <vt:vector size="50" baseType="lpstr">
      <vt:lpstr>Arial</vt:lpstr>
      <vt:lpstr>Book Antiqua</vt:lpstr>
      <vt:lpstr>Calibri</vt:lpstr>
      <vt:lpstr>Franklin Gothic Book</vt:lpstr>
      <vt:lpstr>Microsoft Sans Serif</vt:lpstr>
      <vt:lpstr>Times New Roman</vt:lpstr>
      <vt:lpstr>Wingdings</vt:lpstr>
      <vt:lpstr>Kırpma</vt:lpstr>
      <vt:lpstr>Clip</vt:lpstr>
      <vt:lpstr>İŞ SAĞLIĞI VE GÜVENLİĞİ EĞİTİMİ</vt:lpstr>
      <vt:lpstr>EĞİTİM KONULARI</vt:lpstr>
      <vt:lpstr>İŞ SAĞLIĞI VE GÜVENLİĞİ NEDİR?</vt:lpstr>
      <vt:lpstr>SORUMLULUKLAR</vt:lpstr>
      <vt:lpstr>PowerPoint Sunusu</vt:lpstr>
      <vt:lpstr>PowerPoint Sunusu</vt:lpstr>
      <vt:lpstr>ÇALIŞMAKTAN KAÇINMA HAKKI</vt:lpstr>
      <vt:lpstr>PowerPoint Sunusu</vt:lpstr>
      <vt:lpstr>RAMAK KALA OLAY</vt:lpstr>
      <vt:lpstr>İŞ KAZASI NEDİR?</vt:lpstr>
      <vt:lpstr>PowerPoint Sunusu</vt:lpstr>
      <vt:lpstr>NEDEN İŞ GÜVENLİĞİ ?</vt:lpstr>
      <vt:lpstr>İŞ KAZALARI NASIL OLUŞUR?</vt:lpstr>
      <vt:lpstr>İŞ KAZALARININ NEDENLERİ </vt:lpstr>
      <vt:lpstr>İş Kazalarına neden olmamak için… </vt:lpstr>
      <vt:lpstr>İŞ KAZALARININ %98’İ ÖNLENEBİLİR !</vt:lpstr>
      <vt:lpstr>İŞ KAZALARINDA MALİYETLER</vt:lpstr>
      <vt:lpstr>MESLEK HASTALIĞI NEDİR?</vt:lpstr>
      <vt:lpstr>FİZİKSEL RİSK ETMENLERİ</vt:lpstr>
      <vt:lpstr>TERMAL KONFOR</vt:lpstr>
      <vt:lpstr>AYDINLATMA </vt:lpstr>
      <vt:lpstr>ERGONOMİ</vt:lpstr>
      <vt:lpstr>ERGONOMİK FAKTÖRLER DİKKATE ALINMAZSA</vt:lpstr>
      <vt:lpstr>EKRANLI ARAÇLARLA ÇALIŞMA</vt:lpstr>
      <vt:lpstr>ELLE KALDIRMA VE TAŞIMA </vt:lpstr>
      <vt:lpstr>KİŞİSEL KORUYUCU DONANIMLAR </vt:lpstr>
      <vt:lpstr>SİZE VERİLEN KİŞİSEL KORUYUCULARIN; TEMİZ VE HİJYENİK KALMASINA DİKKAT EDİN!</vt:lpstr>
      <vt:lpstr>SAĞLIK VE GÜVENLİK İŞARETLERİ</vt:lpstr>
      <vt:lpstr>ACİL DURUMLAR</vt:lpstr>
      <vt:lpstr>ACİL DURUMLARDA NE YAPILMALI ?</vt:lpstr>
      <vt:lpstr>ACİL DURUMA HAZIR OLURSAK ;</vt:lpstr>
      <vt:lpstr>YANGIN</vt:lpstr>
      <vt:lpstr>YANGIN SINIFLARI VE SÖNDÜRÜCÜLERİ</vt:lpstr>
      <vt:lpstr>YANGIN SINIFLARI VE SÖNDÜRÜCÜLERİ</vt:lpstr>
      <vt:lpstr>YANGIN SINIFLARI VE SÖNDÜRÜCÜLERİ</vt:lpstr>
      <vt:lpstr>YANGIN SINIFLARI VE SÖNDÜRÜCÜLERİ</vt:lpstr>
      <vt:lpstr>PowerPoint Sunusu</vt:lpstr>
      <vt:lpstr>PORTATİF YANGIN SÖNDÜRÜCÜLERİN KULLANIMI </vt:lpstr>
      <vt:lpstr>ELEKTRİK TEHLİKELERİ</vt:lpstr>
      <vt:lpstr>ELEKTRİK ÇARPMASINDAN KORUNMAK İÇİN;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İŞ SAĞLIĞI VE GÜVENLİĞİ EĞİTİMİ</dc:title>
  <dc:creator>AYKAN01</dc:creator>
  <cp:lastModifiedBy>Kerim USTUN | VERDATEXTILE</cp:lastModifiedBy>
  <cp:revision>181</cp:revision>
  <dcterms:created xsi:type="dcterms:W3CDTF">2020-02-19T12:39:26Z</dcterms:created>
  <dcterms:modified xsi:type="dcterms:W3CDTF">2022-09-19T09:11:35Z</dcterms:modified>
</cp:coreProperties>
</file>